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50D72-FC1F-4D2E-B1C4-0173A08A265C}" v="491" dt="2025-02-27T20:02:22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9462A-C63E-4708-9947-2F4DE7BEBF4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7F24F63-6109-40A9-AAF4-015312388749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 dirty="0"/>
            <a:t>Agir avec discipline, </a:t>
          </a:r>
          <a:r>
            <a:rPr lang="fr-CA" dirty="0"/>
            <a:t>humour et respect</a:t>
          </a:r>
          <a:endParaRPr lang="en-US" dirty="0"/>
        </a:p>
      </dgm:t>
    </dgm:pt>
    <dgm:pt modelId="{0010AD5B-3F8C-4231-9E30-A36B8E28C071}" type="parTrans" cxnId="{5301F5DC-DA08-467E-A635-C31A6AD0B0D4}">
      <dgm:prSet/>
      <dgm:spPr/>
      <dgm:t>
        <a:bodyPr/>
        <a:lstStyle/>
        <a:p>
          <a:endParaRPr lang="en-US"/>
        </a:p>
      </dgm:t>
    </dgm:pt>
    <dgm:pt modelId="{7BB8A861-94A5-4FC8-8433-1ED083AFE78C}" type="sibTrans" cxnId="{5301F5DC-DA08-467E-A635-C31A6AD0B0D4}">
      <dgm:prSet/>
      <dgm:spPr/>
      <dgm:t>
        <a:bodyPr/>
        <a:lstStyle/>
        <a:p>
          <a:endParaRPr lang="en-US"/>
        </a:p>
      </dgm:t>
    </dgm:pt>
    <dgm:pt modelId="{CD0773A4-376B-42DA-BDE5-049EF5E0490D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 dirty="0"/>
            <a:t>Respecter le sujet </a:t>
          </a:r>
          <a:r>
            <a:rPr lang="fr-CA" dirty="0"/>
            <a:t>pour arriver à une conclusion</a:t>
          </a:r>
          <a:endParaRPr lang="en-US" dirty="0"/>
        </a:p>
      </dgm:t>
    </dgm:pt>
    <dgm:pt modelId="{05ACFEC2-9237-4EA7-A162-2E769F00A762}" type="parTrans" cxnId="{1AA794D8-D9FB-41E6-B4F1-106721032026}">
      <dgm:prSet/>
      <dgm:spPr/>
      <dgm:t>
        <a:bodyPr/>
        <a:lstStyle/>
        <a:p>
          <a:endParaRPr lang="en-US"/>
        </a:p>
      </dgm:t>
    </dgm:pt>
    <dgm:pt modelId="{EF2FEEAE-BCD9-4952-A1E7-EA8218B6322E}" type="sibTrans" cxnId="{1AA794D8-D9FB-41E6-B4F1-106721032026}">
      <dgm:prSet/>
      <dgm:spPr/>
      <dgm:t>
        <a:bodyPr/>
        <a:lstStyle/>
        <a:p>
          <a:endParaRPr lang="en-US"/>
        </a:p>
      </dgm:t>
    </dgm:pt>
    <dgm:pt modelId="{B5F3CCBF-80A4-447A-854A-19EABECF2D45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 dirty="0"/>
            <a:t>Encourager</a:t>
          </a:r>
          <a:r>
            <a:rPr lang="fr-CA" dirty="0"/>
            <a:t> la participation de tout le monde </a:t>
          </a:r>
          <a:endParaRPr lang="en-US" dirty="0"/>
        </a:p>
      </dgm:t>
    </dgm:pt>
    <dgm:pt modelId="{84BD8E46-633B-4E26-AE09-23FF2767B1DB}" type="parTrans" cxnId="{B6964268-A5B4-435C-B9DB-9E5285BA41A9}">
      <dgm:prSet/>
      <dgm:spPr/>
      <dgm:t>
        <a:bodyPr/>
        <a:lstStyle/>
        <a:p>
          <a:endParaRPr lang="en-US"/>
        </a:p>
      </dgm:t>
    </dgm:pt>
    <dgm:pt modelId="{CC63346E-3854-48F8-BFB6-91A0EBC085BD}" type="sibTrans" cxnId="{B6964268-A5B4-435C-B9DB-9E5285BA41A9}">
      <dgm:prSet/>
      <dgm:spPr/>
      <dgm:t>
        <a:bodyPr/>
        <a:lstStyle/>
        <a:p>
          <a:endParaRPr lang="en-US"/>
        </a:p>
      </dgm:t>
    </dgm:pt>
    <dgm:pt modelId="{9C27A155-56A1-430F-B4A7-C25051EA8347}" type="pres">
      <dgm:prSet presAssocID="{7529462A-C63E-4708-9947-2F4DE7BEBF4A}" presName="root" presStyleCnt="0">
        <dgm:presLayoutVars>
          <dgm:dir/>
          <dgm:resizeHandles val="exact"/>
        </dgm:presLayoutVars>
      </dgm:prSet>
      <dgm:spPr/>
    </dgm:pt>
    <dgm:pt modelId="{65DE905F-7286-4DE8-B53F-A164F6276C5D}" type="pres">
      <dgm:prSet presAssocID="{A7F24F63-6109-40A9-AAF4-015312388749}" presName="compNode" presStyleCnt="0"/>
      <dgm:spPr/>
    </dgm:pt>
    <dgm:pt modelId="{1B11ABDF-8A09-4591-8B79-1C4CE77055D6}" type="pres">
      <dgm:prSet presAssocID="{A7F24F63-6109-40A9-AAF4-015312388749}" presName="bgRect" presStyleLbl="bgShp" presStyleIdx="0" presStyleCnt="3"/>
      <dgm:spPr/>
    </dgm:pt>
    <dgm:pt modelId="{32E02CA4-6315-4F3A-924A-26699C93BF62}" type="pres">
      <dgm:prSet presAssocID="{A7F24F63-6109-40A9-AAF4-0153123887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œur"/>
        </a:ext>
      </dgm:extLst>
    </dgm:pt>
    <dgm:pt modelId="{1844E45A-C40B-4842-9CF4-BA1C5D31CE3A}" type="pres">
      <dgm:prSet presAssocID="{A7F24F63-6109-40A9-AAF4-015312388749}" presName="spaceRect" presStyleCnt="0"/>
      <dgm:spPr/>
    </dgm:pt>
    <dgm:pt modelId="{B4BA6175-358D-465C-A949-91B917884CD3}" type="pres">
      <dgm:prSet presAssocID="{A7F24F63-6109-40A9-AAF4-015312388749}" presName="parTx" presStyleLbl="revTx" presStyleIdx="0" presStyleCnt="3">
        <dgm:presLayoutVars>
          <dgm:chMax val="0"/>
          <dgm:chPref val="0"/>
        </dgm:presLayoutVars>
      </dgm:prSet>
      <dgm:spPr/>
    </dgm:pt>
    <dgm:pt modelId="{4EE26BDC-9545-447A-BD2F-8A58FF319C9D}" type="pres">
      <dgm:prSet presAssocID="{7BB8A861-94A5-4FC8-8433-1ED083AFE78C}" presName="sibTrans" presStyleCnt="0"/>
      <dgm:spPr/>
    </dgm:pt>
    <dgm:pt modelId="{86ED3DCF-D66D-4B7F-A14F-702E0B48D319}" type="pres">
      <dgm:prSet presAssocID="{CD0773A4-376B-42DA-BDE5-049EF5E0490D}" presName="compNode" presStyleCnt="0"/>
      <dgm:spPr/>
    </dgm:pt>
    <dgm:pt modelId="{3D0EFA39-F8C6-4E2A-B551-2D64183FF130}" type="pres">
      <dgm:prSet presAssocID="{CD0773A4-376B-42DA-BDE5-049EF5E0490D}" presName="bgRect" presStyleLbl="bgShp" presStyleIdx="1" presStyleCnt="3"/>
      <dgm:spPr/>
    </dgm:pt>
    <dgm:pt modelId="{FD2D07B5-6830-4FEF-934C-9ADCA0B825BA}" type="pres">
      <dgm:prSet presAssocID="{CD0773A4-376B-42DA-BDE5-049EF5E0490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B0DE646-422F-4452-ABD2-F444B7427110}" type="pres">
      <dgm:prSet presAssocID="{CD0773A4-376B-42DA-BDE5-049EF5E0490D}" presName="spaceRect" presStyleCnt="0"/>
      <dgm:spPr/>
    </dgm:pt>
    <dgm:pt modelId="{FFC76954-DE41-4839-B0E6-3648F912704C}" type="pres">
      <dgm:prSet presAssocID="{CD0773A4-376B-42DA-BDE5-049EF5E0490D}" presName="parTx" presStyleLbl="revTx" presStyleIdx="1" presStyleCnt="3">
        <dgm:presLayoutVars>
          <dgm:chMax val="0"/>
          <dgm:chPref val="0"/>
        </dgm:presLayoutVars>
      </dgm:prSet>
      <dgm:spPr/>
    </dgm:pt>
    <dgm:pt modelId="{64732FF0-5EA6-4123-BC2B-4D0F692AD7CD}" type="pres">
      <dgm:prSet presAssocID="{EF2FEEAE-BCD9-4952-A1E7-EA8218B6322E}" presName="sibTrans" presStyleCnt="0"/>
      <dgm:spPr/>
    </dgm:pt>
    <dgm:pt modelId="{4498EA48-F46B-4DF3-8477-773F4BA878B9}" type="pres">
      <dgm:prSet presAssocID="{B5F3CCBF-80A4-447A-854A-19EABECF2D45}" presName="compNode" presStyleCnt="0"/>
      <dgm:spPr/>
    </dgm:pt>
    <dgm:pt modelId="{85FFD44C-A7FF-4A0D-A9C1-17FB4512EC7D}" type="pres">
      <dgm:prSet presAssocID="{B5F3CCBF-80A4-447A-854A-19EABECF2D45}" presName="bgRect" presStyleLbl="bgShp" presStyleIdx="2" presStyleCnt="3" custLinFactNeighborX="2503" custLinFactNeighborY="-541"/>
      <dgm:spPr/>
    </dgm:pt>
    <dgm:pt modelId="{9C150CBD-9CB7-49C9-8F4E-764FB2D2EFD3}" type="pres">
      <dgm:prSet presAssocID="{B5F3CCBF-80A4-447A-854A-19EABECF2D4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gaphone"/>
        </a:ext>
      </dgm:extLst>
    </dgm:pt>
    <dgm:pt modelId="{8645C129-2E41-4A3E-9F04-A99C6FFF3A56}" type="pres">
      <dgm:prSet presAssocID="{B5F3CCBF-80A4-447A-854A-19EABECF2D45}" presName="spaceRect" presStyleCnt="0"/>
      <dgm:spPr/>
    </dgm:pt>
    <dgm:pt modelId="{E5714816-5238-4E9B-BAEB-3B04703A0264}" type="pres">
      <dgm:prSet presAssocID="{B5F3CCBF-80A4-447A-854A-19EABECF2D4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37B4E60-7E70-4541-8615-130CB2EA8CFA}" type="presOf" srcId="{CD0773A4-376B-42DA-BDE5-049EF5E0490D}" destId="{FFC76954-DE41-4839-B0E6-3648F912704C}" srcOrd="0" destOrd="0" presId="urn:microsoft.com/office/officeart/2018/2/layout/IconVerticalSolidList"/>
    <dgm:cxn modelId="{B6964268-A5B4-435C-B9DB-9E5285BA41A9}" srcId="{7529462A-C63E-4708-9947-2F4DE7BEBF4A}" destId="{B5F3CCBF-80A4-447A-854A-19EABECF2D45}" srcOrd="2" destOrd="0" parTransId="{84BD8E46-633B-4E26-AE09-23FF2767B1DB}" sibTransId="{CC63346E-3854-48F8-BFB6-91A0EBC085BD}"/>
    <dgm:cxn modelId="{B74D5C88-EE6A-4867-8325-FE64645341F5}" type="presOf" srcId="{B5F3CCBF-80A4-447A-854A-19EABECF2D45}" destId="{E5714816-5238-4E9B-BAEB-3B04703A0264}" srcOrd="0" destOrd="0" presId="urn:microsoft.com/office/officeart/2018/2/layout/IconVerticalSolidList"/>
    <dgm:cxn modelId="{0F7A05AA-19DC-4E12-B9D9-1FB5978CFF1D}" type="presOf" srcId="{A7F24F63-6109-40A9-AAF4-015312388749}" destId="{B4BA6175-358D-465C-A949-91B917884CD3}" srcOrd="0" destOrd="0" presId="urn:microsoft.com/office/officeart/2018/2/layout/IconVerticalSolidList"/>
    <dgm:cxn modelId="{14921CC3-5689-4C76-99E5-D1BFD9C56A9D}" type="presOf" srcId="{7529462A-C63E-4708-9947-2F4DE7BEBF4A}" destId="{9C27A155-56A1-430F-B4A7-C25051EA8347}" srcOrd="0" destOrd="0" presId="urn:microsoft.com/office/officeart/2018/2/layout/IconVerticalSolidList"/>
    <dgm:cxn modelId="{1AA794D8-D9FB-41E6-B4F1-106721032026}" srcId="{7529462A-C63E-4708-9947-2F4DE7BEBF4A}" destId="{CD0773A4-376B-42DA-BDE5-049EF5E0490D}" srcOrd="1" destOrd="0" parTransId="{05ACFEC2-9237-4EA7-A162-2E769F00A762}" sibTransId="{EF2FEEAE-BCD9-4952-A1E7-EA8218B6322E}"/>
    <dgm:cxn modelId="{5301F5DC-DA08-467E-A635-C31A6AD0B0D4}" srcId="{7529462A-C63E-4708-9947-2F4DE7BEBF4A}" destId="{A7F24F63-6109-40A9-AAF4-015312388749}" srcOrd="0" destOrd="0" parTransId="{0010AD5B-3F8C-4231-9E30-A36B8E28C071}" sibTransId="{7BB8A861-94A5-4FC8-8433-1ED083AFE78C}"/>
    <dgm:cxn modelId="{1BF3D0A1-EB5B-471B-A308-94FAAD8F96BC}" type="presParOf" srcId="{9C27A155-56A1-430F-B4A7-C25051EA8347}" destId="{65DE905F-7286-4DE8-B53F-A164F6276C5D}" srcOrd="0" destOrd="0" presId="urn:microsoft.com/office/officeart/2018/2/layout/IconVerticalSolidList"/>
    <dgm:cxn modelId="{223FAB75-986B-4D21-80FE-26075D66A4DE}" type="presParOf" srcId="{65DE905F-7286-4DE8-B53F-A164F6276C5D}" destId="{1B11ABDF-8A09-4591-8B79-1C4CE77055D6}" srcOrd="0" destOrd="0" presId="urn:microsoft.com/office/officeart/2018/2/layout/IconVerticalSolidList"/>
    <dgm:cxn modelId="{EE0EC2F2-61D8-4C46-AC37-EB36EFD168EF}" type="presParOf" srcId="{65DE905F-7286-4DE8-B53F-A164F6276C5D}" destId="{32E02CA4-6315-4F3A-924A-26699C93BF62}" srcOrd="1" destOrd="0" presId="urn:microsoft.com/office/officeart/2018/2/layout/IconVerticalSolidList"/>
    <dgm:cxn modelId="{72FE45FD-A41C-40F7-85B8-01B75F5CFF9D}" type="presParOf" srcId="{65DE905F-7286-4DE8-B53F-A164F6276C5D}" destId="{1844E45A-C40B-4842-9CF4-BA1C5D31CE3A}" srcOrd="2" destOrd="0" presId="urn:microsoft.com/office/officeart/2018/2/layout/IconVerticalSolidList"/>
    <dgm:cxn modelId="{913B309B-15FD-4709-B3D2-70AD01E20632}" type="presParOf" srcId="{65DE905F-7286-4DE8-B53F-A164F6276C5D}" destId="{B4BA6175-358D-465C-A949-91B917884CD3}" srcOrd="3" destOrd="0" presId="urn:microsoft.com/office/officeart/2018/2/layout/IconVerticalSolidList"/>
    <dgm:cxn modelId="{624F0503-0E25-4263-A6F9-38F15F4AC859}" type="presParOf" srcId="{9C27A155-56A1-430F-B4A7-C25051EA8347}" destId="{4EE26BDC-9545-447A-BD2F-8A58FF319C9D}" srcOrd="1" destOrd="0" presId="urn:microsoft.com/office/officeart/2018/2/layout/IconVerticalSolidList"/>
    <dgm:cxn modelId="{AF319E5E-770F-4071-9947-A525831785DD}" type="presParOf" srcId="{9C27A155-56A1-430F-B4A7-C25051EA8347}" destId="{86ED3DCF-D66D-4B7F-A14F-702E0B48D319}" srcOrd="2" destOrd="0" presId="urn:microsoft.com/office/officeart/2018/2/layout/IconVerticalSolidList"/>
    <dgm:cxn modelId="{C02A6617-891C-424A-84DE-80E41AF7CEEC}" type="presParOf" srcId="{86ED3DCF-D66D-4B7F-A14F-702E0B48D319}" destId="{3D0EFA39-F8C6-4E2A-B551-2D64183FF130}" srcOrd="0" destOrd="0" presId="urn:microsoft.com/office/officeart/2018/2/layout/IconVerticalSolidList"/>
    <dgm:cxn modelId="{35FE918B-B8FF-43F7-B25E-0FDA95E7AA9C}" type="presParOf" srcId="{86ED3DCF-D66D-4B7F-A14F-702E0B48D319}" destId="{FD2D07B5-6830-4FEF-934C-9ADCA0B825BA}" srcOrd="1" destOrd="0" presId="urn:microsoft.com/office/officeart/2018/2/layout/IconVerticalSolidList"/>
    <dgm:cxn modelId="{72D6B96E-1C90-49BE-A35F-9548A910400A}" type="presParOf" srcId="{86ED3DCF-D66D-4B7F-A14F-702E0B48D319}" destId="{DB0DE646-422F-4452-ABD2-F444B7427110}" srcOrd="2" destOrd="0" presId="urn:microsoft.com/office/officeart/2018/2/layout/IconVerticalSolidList"/>
    <dgm:cxn modelId="{2420AFA5-2C28-4E02-8394-3B7944F10AA7}" type="presParOf" srcId="{86ED3DCF-D66D-4B7F-A14F-702E0B48D319}" destId="{FFC76954-DE41-4839-B0E6-3648F912704C}" srcOrd="3" destOrd="0" presId="urn:microsoft.com/office/officeart/2018/2/layout/IconVerticalSolidList"/>
    <dgm:cxn modelId="{BE8348D7-94B0-4C74-BC70-D9093A568950}" type="presParOf" srcId="{9C27A155-56A1-430F-B4A7-C25051EA8347}" destId="{64732FF0-5EA6-4123-BC2B-4D0F692AD7CD}" srcOrd="3" destOrd="0" presId="urn:microsoft.com/office/officeart/2018/2/layout/IconVerticalSolidList"/>
    <dgm:cxn modelId="{990AE5CB-814A-47D1-8660-C79534E98EFC}" type="presParOf" srcId="{9C27A155-56A1-430F-B4A7-C25051EA8347}" destId="{4498EA48-F46B-4DF3-8477-773F4BA878B9}" srcOrd="4" destOrd="0" presId="urn:microsoft.com/office/officeart/2018/2/layout/IconVerticalSolidList"/>
    <dgm:cxn modelId="{844E2CBD-E81A-4137-8397-955A505B02FC}" type="presParOf" srcId="{4498EA48-F46B-4DF3-8477-773F4BA878B9}" destId="{85FFD44C-A7FF-4A0D-A9C1-17FB4512EC7D}" srcOrd="0" destOrd="0" presId="urn:microsoft.com/office/officeart/2018/2/layout/IconVerticalSolidList"/>
    <dgm:cxn modelId="{589B4387-AE0A-40AB-A250-0BCFEE3F1377}" type="presParOf" srcId="{4498EA48-F46B-4DF3-8477-773F4BA878B9}" destId="{9C150CBD-9CB7-49C9-8F4E-764FB2D2EFD3}" srcOrd="1" destOrd="0" presId="urn:microsoft.com/office/officeart/2018/2/layout/IconVerticalSolidList"/>
    <dgm:cxn modelId="{5CEC24EF-4595-4BEA-83F7-B805E48A2E80}" type="presParOf" srcId="{4498EA48-F46B-4DF3-8477-773F4BA878B9}" destId="{8645C129-2E41-4A3E-9F04-A99C6FFF3A56}" srcOrd="2" destOrd="0" presId="urn:microsoft.com/office/officeart/2018/2/layout/IconVerticalSolidList"/>
    <dgm:cxn modelId="{D6AC81CC-49FD-4E19-870A-B4F9D24C379D}" type="presParOf" srcId="{4498EA48-F46B-4DF3-8477-773F4BA878B9}" destId="{E5714816-5238-4E9B-BAEB-3B04703A02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1ABDF-8A09-4591-8B79-1C4CE77055D6}">
      <dsp:nvSpPr>
        <dsp:cNvPr id="0" name=""/>
        <dsp:cNvSpPr/>
      </dsp:nvSpPr>
      <dsp:spPr>
        <a:xfrm>
          <a:off x="0" y="767"/>
          <a:ext cx="6678573" cy="17962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02CA4-6315-4F3A-924A-26699C93BF62}">
      <dsp:nvSpPr>
        <dsp:cNvPr id="0" name=""/>
        <dsp:cNvSpPr/>
      </dsp:nvSpPr>
      <dsp:spPr>
        <a:xfrm>
          <a:off x="543380" y="404934"/>
          <a:ext cx="987964" cy="9879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A6175-358D-465C-A949-91B917884CD3}">
      <dsp:nvSpPr>
        <dsp:cNvPr id="0" name=""/>
        <dsp:cNvSpPr/>
      </dsp:nvSpPr>
      <dsp:spPr>
        <a:xfrm>
          <a:off x="2074725" y="767"/>
          <a:ext cx="4603847" cy="179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08" tIns="190108" rIns="190108" bIns="1901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dirty="0"/>
            <a:t>Agir avec discipline, </a:t>
          </a:r>
          <a:r>
            <a:rPr lang="fr-CA" sz="2500" kern="1200" dirty="0"/>
            <a:t>humour et respect</a:t>
          </a:r>
          <a:endParaRPr lang="en-US" sz="2500" kern="1200" dirty="0"/>
        </a:p>
      </dsp:txBody>
      <dsp:txXfrm>
        <a:off x="2074725" y="767"/>
        <a:ext cx="4603847" cy="1796298"/>
      </dsp:txXfrm>
    </dsp:sp>
    <dsp:sp modelId="{3D0EFA39-F8C6-4E2A-B551-2D64183FF130}">
      <dsp:nvSpPr>
        <dsp:cNvPr id="0" name=""/>
        <dsp:cNvSpPr/>
      </dsp:nvSpPr>
      <dsp:spPr>
        <a:xfrm>
          <a:off x="0" y="2246141"/>
          <a:ext cx="6678573" cy="17962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D07B5-6830-4FEF-934C-9ADCA0B825BA}">
      <dsp:nvSpPr>
        <dsp:cNvPr id="0" name=""/>
        <dsp:cNvSpPr/>
      </dsp:nvSpPr>
      <dsp:spPr>
        <a:xfrm>
          <a:off x="543380" y="2650308"/>
          <a:ext cx="987964" cy="9879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76954-DE41-4839-B0E6-3648F912704C}">
      <dsp:nvSpPr>
        <dsp:cNvPr id="0" name=""/>
        <dsp:cNvSpPr/>
      </dsp:nvSpPr>
      <dsp:spPr>
        <a:xfrm>
          <a:off x="2074725" y="2246141"/>
          <a:ext cx="4603847" cy="179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08" tIns="190108" rIns="190108" bIns="1901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dirty="0"/>
            <a:t>Respecter le sujet </a:t>
          </a:r>
          <a:r>
            <a:rPr lang="fr-CA" sz="2500" kern="1200" dirty="0"/>
            <a:t>pour arriver à une conclusion</a:t>
          </a:r>
          <a:endParaRPr lang="en-US" sz="2500" kern="1200" dirty="0"/>
        </a:p>
      </dsp:txBody>
      <dsp:txXfrm>
        <a:off x="2074725" y="2246141"/>
        <a:ext cx="4603847" cy="1796298"/>
      </dsp:txXfrm>
    </dsp:sp>
    <dsp:sp modelId="{85FFD44C-A7FF-4A0D-A9C1-17FB4512EC7D}">
      <dsp:nvSpPr>
        <dsp:cNvPr id="0" name=""/>
        <dsp:cNvSpPr/>
      </dsp:nvSpPr>
      <dsp:spPr>
        <a:xfrm>
          <a:off x="0" y="4481796"/>
          <a:ext cx="6678573" cy="17962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50CBD-9CB7-49C9-8F4E-764FB2D2EFD3}">
      <dsp:nvSpPr>
        <dsp:cNvPr id="0" name=""/>
        <dsp:cNvSpPr/>
      </dsp:nvSpPr>
      <dsp:spPr>
        <a:xfrm>
          <a:off x="543380" y="4895681"/>
          <a:ext cx="987964" cy="9879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14816-5238-4E9B-BAEB-3B04703A0264}">
      <dsp:nvSpPr>
        <dsp:cNvPr id="0" name=""/>
        <dsp:cNvSpPr/>
      </dsp:nvSpPr>
      <dsp:spPr>
        <a:xfrm>
          <a:off x="2074725" y="4491514"/>
          <a:ext cx="4603847" cy="179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08" tIns="190108" rIns="190108" bIns="1901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dirty="0"/>
            <a:t>Encourager</a:t>
          </a:r>
          <a:r>
            <a:rPr lang="fr-CA" sz="2500" kern="1200" dirty="0"/>
            <a:t> la participation de tout le monde </a:t>
          </a:r>
          <a:endParaRPr lang="en-US" sz="2500" kern="1200" dirty="0"/>
        </a:p>
      </dsp:txBody>
      <dsp:txXfrm>
        <a:off x="2074725" y="4491514"/>
        <a:ext cx="4603847" cy="1796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239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221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64256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098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1339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529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676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294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89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2086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720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54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096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8173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160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194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5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E0865B-BEAA-E4E4-83E2-25026F42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b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Combien de réunions avez-vous par mois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0C7084-9A46-9F4E-7695-DF05B8D6C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r>
              <a:rPr lang="fr-CA" dirty="0">
                <a:solidFill>
                  <a:srgbClr val="FFFFFF"/>
                </a:solidFill>
              </a:rPr>
              <a:t>Résultat du sondage ZOOM :</a:t>
            </a:r>
          </a:p>
          <a:p>
            <a:r>
              <a:rPr lang="fr-CA" dirty="0">
                <a:solidFill>
                  <a:srgbClr val="FFFFFF"/>
                </a:solidFill>
              </a:rPr>
              <a:t>Une réunion par mois : 53%</a:t>
            </a:r>
          </a:p>
          <a:p>
            <a:r>
              <a:rPr lang="fr-CA" dirty="0">
                <a:solidFill>
                  <a:srgbClr val="FFFFFF"/>
                </a:solidFill>
              </a:rPr>
              <a:t>Deux réunions par mois</a:t>
            </a:r>
          </a:p>
          <a:p>
            <a:r>
              <a:rPr lang="fr-CA" dirty="0">
                <a:solidFill>
                  <a:srgbClr val="FFFFFF"/>
                </a:solidFill>
              </a:rPr>
              <a:t>Une réunion par semaine</a:t>
            </a:r>
          </a:p>
          <a:p>
            <a:r>
              <a:rPr lang="fr-CA" dirty="0">
                <a:solidFill>
                  <a:srgbClr val="FFFFFF"/>
                </a:solidFill>
              </a:rPr>
              <a:t>Plusieurs réunions par semaine : 47%</a:t>
            </a:r>
          </a:p>
          <a:p>
            <a:endParaRPr lang="fr-CA" dirty="0">
              <a:solidFill>
                <a:srgbClr val="FFFFFF"/>
              </a:solidFill>
            </a:endParaRPr>
          </a:p>
          <a:p>
            <a:r>
              <a:rPr lang="fr-CA" dirty="0">
                <a:solidFill>
                  <a:srgbClr val="FFFFFF"/>
                </a:solidFill>
              </a:rPr>
              <a:t>Pour ceux et celles qui ont plusieurs réunions par semaine, cela peut représenter une charge mentale. C’est pourquoi il est important que les réunions soient à la fois agréables et efficaces.</a:t>
            </a:r>
          </a:p>
        </p:txBody>
      </p:sp>
    </p:spTree>
    <p:extLst>
      <p:ext uri="{BB962C8B-B14F-4D97-AF65-F5344CB8AC3E}">
        <p14:creationId xmlns:p14="http://schemas.microsoft.com/office/powerpoint/2010/main" val="446639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A9C1BC-4A12-6643-1E77-B2C47A854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897459-530F-8C61-D39C-2647043A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4F964A-3871-9C35-55CA-4C64F800D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B5F2DCF-27D6-63A6-58EE-0376C9646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31E831-A1AA-8C13-09DA-1545433F2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572D110-A202-C435-F303-AD073CD2F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28FCAF4-8932-D0DE-AF12-5539388CE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BB2FBE7A-7AE6-8500-7102-609930C36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789DD42-D833-E691-AE3C-EB2CE1BE6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226F29A-7E96-9D44-9B2F-443C840D8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AEBBA918-DEC1-81F8-C8E8-D36A1E14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0E4D88F-FD92-C2C6-1591-3A702E0BA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78D76A0-8731-FB80-5A0F-A8EF2B49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16" y="1634899"/>
            <a:ext cx="3547581" cy="4093028"/>
          </a:xfrm>
        </p:spPr>
        <p:txBody>
          <a:bodyPr anchor="ctr">
            <a:normAutofit/>
          </a:bodyPr>
          <a:lstStyle/>
          <a:p>
            <a:r>
              <a:rPr lang="fr-CA" sz="4400" dirty="0"/>
              <a:t>Respect du sujet pour arriver à une conclusion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F2A6AC-CAE6-64FE-BF34-03AB41924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6F4F78-0E3A-7B0A-DB4D-38DA659EA289}"/>
              </a:ext>
            </a:extLst>
          </p:cNvPr>
          <p:cNvSpPr txBox="1"/>
          <p:nvPr/>
        </p:nvSpPr>
        <p:spPr>
          <a:xfrm>
            <a:off x="4912237" y="1466208"/>
            <a:ext cx="6449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/>
              <a:t>Une réunion bien préparée aide à avoir un ordre du jour équilibré qui sera plus facile à suivre.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/>
              <a:t>Oser couper les gens s’ils ne parlent pas du sujet. Dans ce cas : </a:t>
            </a:r>
            <a:br>
              <a:rPr lang="fr-CA" dirty="0"/>
            </a:br>
            <a:r>
              <a:rPr lang="fr-CA" dirty="0"/>
              <a:t>- les inviter à garder leur idée pour le bon point ou pour le varia</a:t>
            </a:r>
            <a:br>
              <a:rPr lang="fr-CA" dirty="0"/>
            </a:br>
            <a:r>
              <a:rPr lang="fr-CA" dirty="0"/>
              <a:t>- les rassurer que leur point ne sera pas oublié mais seulement remis à plus tard par respect de l’ordre du jour.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/>
              <a:t>Demander aux gens de mesurer la durée de leur intervention, sans répéter ce qui a été dit par d’autres personnes avant eux.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/>
              <a:t>Faire un résumé des choses dites et de la décision, quelques minutes avant la fin du point.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6826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E61FE8-CFE7-786C-3D2D-1C3FD1372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6428B-2A7C-B60E-AA76-459DDA00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555A16-8049-F964-8495-AC4A4B0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9DD934-B813-DC7A-EB10-96E93D1A6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DC60D8-2502-E23E-CAFA-FA3024AC5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0FA4FC28-97F1-742E-BA82-0E570CA60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2C509BD-E336-4CEE-2CBB-BBC9BE65F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A774DD7-CBF5-E382-4EF4-F8D953FB0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E3250BD-D704-45C2-5F85-69C6E3BA6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D4B9E6D-E639-6774-34D7-F76B822F1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68D4C602-0F6C-91EC-751B-24E48F94D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BD46B70-A2CD-02AB-659A-52C1EE116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FD15FAA-15F7-992E-031F-7E032A8C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fr-CA" sz="4400" b="1" dirty="0"/>
              <a:t>Encourager</a:t>
            </a:r>
            <a:r>
              <a:rPr lang="fr-CA" sz="4400" dirty="0"/>
              <a:t> la participation de tout le monde </a:t>
            </a:r>
            <a:endParaRPr lang="en-US" sz="4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39075-0895-CDCD-FC97-4EF8DDBB0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2E66D8-8103-9AF7-19BB-DBB66875176C}"/>
              </a:ext>
            </a:extLst>
          </p:cNvPr>
          <p:cNvSpPr txBox="1"/>
          <p:nvPr/>
        </p:nvSpPr>
        <p:spPr>
          <a:xfrm>
            <a:off x="5090144" y="317325"/>
            <a:ext cx="64493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/>
              <a:t>Faire respecter les tours de parole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/>
              <a:t>Proposer des tours de table sur des sujets importants.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/>
              <a:t>Ne pas ridiculiser les gens qui ont plus de difficultés à s’exprimer en groupe. Les inviter à donner leur </a:t>
            </a:r>
            <a:r>
              <a:rPr lang="fr-CA"/>
              <a:t>avis sans </a:t>
            </a:r>
            <a:r>
              <a:rPr lang="fr-CA" dirty="0"/>
              <a:t>pression.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/>
              <a:t>Pratiquer la règle du 1</a:t>
            </a:r>
            <a:r>
              <a:rPr lang="fr-CA" baseline="30000" dirty="0"/>
              <a:t>er</a:t>
            </a:r>
            <a:r>
              <a:rPr lang="fr-CA" dirty="0"/>
              <a:t> tour de parole avant le 2</a:t>
            </a:r>
            <a:r>
              <a:rPr lang="fr-CA" baseline="30000" dirty="0"/>
              <a:t>ème</a:t>
            </a:r>
            <a:r>
              <a:rPr lang="fr-CA" dirty="0"/>
              <a:t> tour de parole sur le même sujet</a:t>
            </a:r>
          </a:p>
          <a:p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/>
              <a:t>Si une personne monopolise la parole même si on lui a fait remarquer, une intervention peut être nécessaire. Dans ce cas-ci, le faire un à un 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/>
              <a:t>Si des gens parlent entre eux, tester le jeu du bâton de la parole : on ne peut parler que quand on a le bâton !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/>
              <a:t>Faire des évaluations écrites et anonymes pour donner la chance aux gens de dire ce qu’ils ont réellement pensé de la réunion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737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487ECD-290E-D741-C56B-619ACA7E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Quelle différence entre une réunion, une formation et une activité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641D59-836D-490B-9855-7A85D20C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767" y="2059662"/>
            <a:ext cx="8649340" cy="1627436"/>
          </a:xfrm>
        </p:spPr>
        <p:txBody>
          <a:bodyPr>
            <a:normAutofit/>
          </a:bodyPr>
          <a:lstStyle/>
          <a:p>
            <a:r>
              <a:rPr lang="fr-CA" dirty="0"/>
              <a:t>Lors d’une réunion, on prend des </a:t>
            </a:r>
            <a:r>
              <a:rPr lang="fr-CA" b="1" dirty="0"/>
              <a:t>décisions</a:t>
            </a:r>
          </a:p>
          <a:p>
            <a:r>
              <a:rPr lang="fr-CA" dirty="0"/>
              <a:t>Lors d’une formation, on </a:t>
            </a:r>
            <a:r>
              <a:rPr lang="fr-CA" b="1" dirty="0"/>
              <a:t>apprend</a:t>
            </a:r>
            <a:r>
              <a:rPr lang="fr-CA" dirty="0"/>
              <a:t> des choses</a:t>
            </a:r>
          </a:p>
          <a:p>
            <a:r>
              <a:rPr lang="fr-CA" dirty="0"/>
              <a:t>Lors d’une activité, on se </a:t>
            </a:r>
            <a:r>
              <a:rPr lang="fr-CA" b="1" dirty="0"/>
              <a:t>divertit</a:t>
            </a:r>
            <a:r>
              <a:rPr lang="fr-CA" dirty="0"/>
              <a:t>, on </a:t>
            </a:r>
            <a:r>
              <a:rPr lang="fr-CA" b="1" dirty="0"/>
              <a:t>sort de son isolement</a:t>
            </a:r>
            <a:r>
              <a:rPr lang="fr-CA" dirty="0"/>
              <a:t>, etc.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79F470-05AC-826A-4F5E-DF742DA1BF65}"/>
              </a:ext>
            </a:extLst>
          </p:cNvPr>
          <p:cNvSpPr txBox="1"/>
          <p:nvPr/>
        </p:nvSpPr>
        <p:spPr>
          <a:xfrm>
            <a:off x="2614611" y="4065862"/>
            <a:ext cx="7649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Souvent, nos semaines sont débordées parce qu’on ajoute des réunions et des formations à nos activités.</a:t>
            </a:r>
          </a:p>
          <a:p>
            <a:endParaRPr lang="fr-CA" b="1" dirty="0">
              <a:solidFill>
                <a:srgbClr val="0070C0"/>
              </a:solidFill>
            </a:endParaRPr>
          </a:p>
          <a:p>
            <a:r>
              <a:rPr lang="fr-CA" b="1" dirty="0">
                <a:solidFill>
                  <a:srgbClr val="0070C0"/>
                </a:solidFill>
              </a:rPr>
              <a:t>C’est donc TRÈS IMPORTANT que nos réunions soient efficaces et nécessaires</a:t>
            </a:r>
          </a:p>
        </p:txBody>
      </p:sp>
    </p:spTree>
    <p:extLst>
      <p:ext uri="{BB962C8B-B14F-4D97-AF65-F5344CB8AC3E}">
        <p14:creationId xmlns:p14="http://schemas.microsoft.com/office/powerpoint/2010/main" val="85781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C31008-9396-8A50-4151-44D0F9CB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fr-CA">
                <a:solidFill>
                  <a:schemeClr val="tx1">
                    <a:lumMod val="85000"/>
                    <a:lumOff val="15000"/>
                  </a:schemeClr>
                </a:solidFill>
              </a:rPr>
              <a:t>Une réunion seulement si elle est nécessaire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1B622B-C1C9-10C5-8E0B-5892A49F4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021" y="609600"/>
            <a:ext cx="5893359" cy="5545668"/>
          </a:xfrm>
        </p:spPr>
        <p:txBody>
          <a:bodyPr anchor="ctr">
            <a:normAutofit/>
          </a:bodyPr>
          <a:lstStyle/>
          <a:p>
            <a:r>
              <a:rPr lang="fr-CA" sz="2000" dirty="0">
                <a:solidFill>
                  <a:srgbClr val="FFFFFF"/>
                </a:solidFill>
              </a:rPr>
              <a:t>Décider ensemble du nombre de réunions prévues dans l’année</a:t>
            </a:r>
          </a:p>
          <a:p>
            <a:pPr lvl="1"/>
            <a:r>
              <a:rPr lang="fr-CA" dirty="0">
                <a:solidFill>
                  <a:srgbClr val="FFFFFF"/>
                </a:solidFill>
              </a:rPr>
              <a:t>Si on est un CCR</a:t>
            </a:r>
          </a:p>
          <a:p>
            <a:pPr lvl="1"/>
            <a:r>
              <a:rPr lang="fr-CA" sz="1600" dirty="0">
                <a:solidFill>
                  <a:srgbClr val="FFFFFF"/>
                </a:solidFill>
              </a:rPr>
              <a:t>Si on est une Association</a:t>
            </a:r>
          </a:p>
          <a:p>
            <a:endParaRPr lang="fr-CA" dirty="0">
              <a:solidFill>
                <a:srgbClr val="FFFFFF"/>
              </a:solidFill>
            </a:endParaRPr>
          </a:p>
          <a:p>
            <a:r>
              <a:rPr lang="fr-CA" dirty="0">
                <a:solidFill>
                  <a:srgbClr val="FFFFFF"/>
                </a:solidFill>
              </a:rPr>
              <a:t>Possibilité de </a:t>
            </a:r>
            <a:r>
              <a:rPr lang="fr-CA" sz="2000" b="1" dirty="0">
                <a:solidFill>
                  <a:srgbClr val="FFFFFF"/>
                </a:solidFill>
              </a:rPr>
              <a:t>réunions spéciales </a:t>
            </a:r>
            <a:r>
              <a:rPr lang="fr-CA" dirty="0">
                <a:solidFill>
                  <a:srgbClr val="FFFFFF"/>
                </a:solidFill>
              </a:rPr>
              <a:t>(urgence, sujet non prévu, etc.)</a:t>
            </a:r>
          </a:p>
          <a:p>
            <a:pPr marL="0" indent="0">
              <a:buNone/>
            </a:pPr>
            <a:endParaRPr lang="fr-CA" dirty="0">
              <a:solidFill>
                <a:srgbClr val="FFFFFF"/>
              </a:solidFill>
            </a:endParaRPr>
          </a:p>
          <a:p>
            <a:r>
              <a:rPr lang="fr-CA" sz="2000" b="1" dirty="0">
                <a:solidFill>
                  <a:srgbClr val="FFFFFF"/>
                </a:solidFill>
              </a:rPr>
              <a:t>Possibilité de créer des comités </a:t>
            </a:r>
            <a:r>
              <a:rPr lang="fr-CA" dirty="0">
                <a:solidFill>
                  <a:srgbClr val="FFFFFF"/>
                </a:solidFill>
              </a:rPr>
              <a:t>: plus petit groupe, plus facile de trouver des moments en commun MAIS ATTENTION de ne pas multiplier les réunions ! </a:t>
            </a:r>
          </a:p>
          <a:p>
            <a:endParaRPr lang="fr-CA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CA" dirty="0">
                <a:solidFill>
                  <a:srgbClr val="FFFFFF"/>
                </a:solidFill>
              </a:rPr>
              <a:t>Rappel : un comité n’est généralement pas décisionnel</a:t>
            </a:r>
          </a:p>
          <a:p>
            <a:endParaRPr lang="fr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58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sses de café">
            <a:extLst>
              <a:ext uri="{FF2B5EF4-FFF2-40B4-BE49-F238E27FC236}">
                <a16:creationId xmlns:a16="http://schemas.microsoft.com/office/drawing/2014/main" id="{29DCD9BC-DC9F-28A0-120C-61D6284C90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17546" b="5845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FFADC9E-E53C-4A0B-A5F7-914F96297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C449ECB7-AD08-44BE-AD5B-BB5A0D7AC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51D804-C301-4EE3-A891-7EB241066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71931B-4393-46AF-8BF1-6BD27758D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F3818A7-4B05-4FC4-979D-743242721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F38312B-73E2-D209-C748-67F38F6351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/>
              <a:t>Une réunion en personne ou en zoom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277C27-7A8A-4F89-B7C8-C9901483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4D7DC2DC-2509-4873-A034-50568869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690F248-4D92-B3A5-D836-02EF3F0185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786047" y="2159000"/>
            <a:ext cx="6487955" cy="388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CA" sz="1700" dirty="0"/>
              <a:t>C’est mieux en personne…si toutes les conditions sont réunies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r-CA" sz="1700" b="1" dirty="0"/>
              <a:t>Le déplacement n’est pas trop compliqué !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r-CA" sz="1700" b="1" dirty="0"/>
              <a:t>On a une salle qui a de l’allure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r-CA" sz="1700" b="1" dirty="0"/>
              <a:t>On a un budget pour le km et le café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CA" sz="1700" dirty="0"/>
              <a:t>Sinon, le Zoom peut être utile (courte rencontre, conditions hivernales, enjeux de santé, etc…). Toutefois, c’est important de vérifier que tout le monde est connecté et à l’aise avec la technologie. </a:t>
            </a:r>
            <a:r>
              <a:rPr lang="fr-CA" sz="1700" b="1" dirty="0"/>
              <a:t>Sinon, il faut penser à créer ces conditions!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CA" sz="1700" b="1" dirty="0">
                <a:solidFill>
                  <a:schemeClr val="accent1">
                    <a:lumMod val="75000"/>
                  </a:schemeClr>
                </a:solidFill>
              </a:rPr>
              <a:t>Les offices doivent soutenir le bon fonctionnement des CCR : leur donner accès à une connexion et un ordinateur est une bonne façon de soutenir les ADL et les CCR</a:t>
            </a:r>
          </a:p>
          <a:p>
            <a:pPr>
              <a:lnSpc>
                <a:spcPct val="110000"/>
              </a:lnSpc>
            </a:pPr>
            <a:endParaRPr lang="fr-CA" sz="1700" dirty="0"/>
          </a:p>
          <a:p>
            <a:pPr>
              <a:lnSpc>
                <a:spcPct val="110000"/>
              </a:lnSpc>
            </a:pPr>
            <a:endParaRPr lang="fr-CA" sz="1700" dirty="0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022D0B7C-0B17-4C8E-BA79-D7E3AD58D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CCE414C6-A8E2-4A8F-BE26-8EC431D1C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49056809-9887-4E04-A8AD-104FF86CC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0A8AE74C-BE44-4E00-B22E-D88E1E98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320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DC5A5-B2E6-EB63-AF8A-1F5B386D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fr-CA"/>
              <a:t>Une bonne réunion est agréable et conviviale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11668D-0E75-624D-9E5B-CD9913344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3594294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dirty="0"/>
              <a:t>Ne pas sous-estimer le rôle du café et des beignes !</a:t>
            </a:r>
          </a:p>
          <a:p>
            <a:pPr>
              <a:lnSpc>
                <a:spcPct val="90000"/>
              </a:lnSpc>
            </a:pPr>
            <a:r>
              <a:rPr lang="fr-CA" dirty="0"/>
              <a:t>Accueil et mot de bienvenue sont très importants</a:t>
            </a:r>
          </a:p>
          <a:p>
            <a:pPr>
              <a:lnSpc>
                <a:spcPct val="90000"/>
              </a:lnSpc>
            </a:pPr>
            <a:r>
              <a:rPr lang="fr-CA" dirty="0"/>
              <a:t>Prévoir des chaises et de la place pour tout le monde si on veut que chacun.e soit bienvenue</a:t>
            </a:r>
          </a:p>
          <a:p>
            <a:pPr>
              <a:lnSpc>
                <a:spcPct val="90000"/>
              </a:lnSpc>
            </a:pPr>
            <a:r>
              <a:rPr lang="fr-CA" dirty="0"/>
              <a:t>Prévoir une pause pour éviter les va-et-vient</a:t>
            </a:r>
          </a:p>
          <a:p>
            <a:pPr>
              <a:lnSpc>
                <a:spcPct val="90000"/>
              </a:lnSpc>
            </a:pPr>
            <a:r>
              <a:rPr lang="fr-CA" dirty="0"/>
              <a:t>Finir à l’heure indiquée par respect pour les participant.e.s</a:t>
            </a:r>
          </a:p>
          <a:p>
            <a:pPr>
              <a:lnSpc>
                <a:spcPct val="90000"/>
              </a:lnSpc>
            </a:pPr>
            <a:endParaRPr lang="fr-CA" dirty="0"/>
          </a:p>
          <a:p>
            <a:pPr>
              <a:lnSpc>
                <a:spcPct val="90000"/>
              </a:lnSpc>
            </a:pPr>
            <a:endParaRPr lang="fr-CA" dirty="0"/>
          </a:p>
          <a:p>
            <a:pPr>
              <a:lnSpc>
                <a:spcPct val="90000"/>
              </a:lnSpc>
            </a:pPr>
            <a:endParaRPr lang="fr-CA" dirty="0"/>
          </a:p>
        </p:txBody>
      </p:sp>
      <p:pic>
        <p:nvPicPr>
          <p:cNvPr id="7" name="Image 6" descr="Une image contenant habits, personne, intérieur, femme&#10;&#10;Le contenu généré par l’IA peut être incorrect.">
            <a:extLst>
              <a:ext uri="{FF2B5EF4-FFF2-40B4-BE49-F238E27FC236}">
                <a16:creationId xmlns:a16="http://schemas.microsoft.com/office/drawing/2014/main" id="{23EB6E29-C3F5-D468-039B-8C5549A64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556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1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DA74A-9C06-DFD1-FE40-123C8E473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6BB69-20AD-8469-BF94-DA7C011F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Une bonne réunion est bien préparée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18CB1F-A9F4-A56A-FD99-44C6F883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680899"/>
            <a:ext cx="10653579" cy="2908198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Rôle de la présidence et-ou de l’exécutif</a:t>
            </a:r>
          </a:p>
          <a:p>
            <a:r>
              <a:rPr lang="fr-CA" dirty="0"/>
              <a:t>Faire un ordre du jour en tenant compte du compte-rendu de la réunion précédente</a:t>
            </a:r>
          </a:p>
          <a:p>
            <a:r>
              <a:rPr lang="fr-CA" dirty="0"/>
              <a:t>Ne pas oublier certains points statutaires comme le point pour les locataires au CA dans les CCR</a:t>
            </a:r>
          </a:p>
          <a:p>
            <a:r>
              <a:rPr lang="fr-CA" dirty="0"/>
              <a:t>Avoir une oreille attentive et se souvenir des points soulevés par les locataires</a:t>
            </a:r>
          </a:p>
          <a:p>
            <a:r>
              <a:rPr lang="fr-CA" dirty="0"/>
              <a:t>Consulter l’office sur les sujets à inclure (présentation du budget de l’office, consultation sur un Règlement, etc.)</a:t>
            </a:r>
          </a:p>
          <a:p>
            <a:r>
              <a:rPr lang="fr-CA" dirty="0"/>
              <a:t>Mettre un minutage pour chaque point</a:t>
            </a:r>
          </a:p>
          <a:p>
            <a:r>
              <a:rPr lang="fr-CA" dirty="0"/>
              <a:t>Décider des personnes à inviter, selon les sujets à l’ordre du jour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53CE52F-2156-D989-38B7-39C6078CBDB9}"/>
              </a:ext>
            </a:extLst>
          </p:cNvPr>
          <p:cNvSpPr txBox="1"/>
          <p:nvPr/>
        </p:nvSpPr>
        <p:spPr>
          <a:xfrm>
            <a:off x="2123768" y="5053781"/>
            <a:ext cx="8141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Une fois votre réunion bien préparée et votre ordre du jour prêt, envoyez-le à l’avance et inviter les participant.e.s à, eux aussi, bien se préparer !</a:t>
            </a:r>
          </a:p>
        </p:txBody>
      </p:sp>
    </p:spTree>
    <p:extLst>
      <p:ext uri="{BB962C8B-B14F-4D97-AF65-F5344CB8AC3E}">
        <p14:creationId xmlns:p14="http://schemas.microsoft.com/office/powerpoint/2010/main" val="310954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76C03-99C2-ED44-E925-0A65DF8AC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CA06D8-D285-EF4D-2BA8-CF538886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Une bonne réunion est bien animée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0D173E-9ADA-1A53-6863-C603E6A7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529" y="609600"/>
            <a:ext cx="7320851" cy="719796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CA" dirty="0">
                <a:solidFill>
                  <a:srgbClr val="FFFFFF"/>
                </a:solidFill>
              </a:rPr>
              <a:t>Le rôle de la personne qui anime, très souvent la personne à la présidence, est de </a:t>
            </a:r>
            <a:r>
              <a:rPr lang="fr-CA" b="1" dirty="0">
                <a:solidFill>
                  <a:srgbClr val="FFFFFF"/>
                </a:solidFill>
              </a:rPr>
              <a:t>guider</a:t>
            </a:r>
            <a:r>
              <a:rPr lang="fr-CA" dirty="0">
                <a:solidFill>
                  <a:srgbClr val="FFFFFF"/>
                </a:solidFill>
              </a:rPr>
              <a:t> les discussions et </a:t>
            </a:r>
            <a:r>
              <a:rPr lang="fr-CA" b="1" dirty="0">
                <a:solidFill>
                  <a:srgbClr val="FFFFFF"/>
                </a:solidFill>
              </a:rPr>
              <a:t>d’arriver à une conclusion dans le temps prévu </a:t>
            </a:r>
            <a:r>
              <a:rPr lang="fr-CA" dirty="0">
                <a:solidFill>
                  <a:srgbClr val="FFFFFF"/>
                </a:solidFill>
              </a:rPr>
              <a:t>!</a:t>
            </a:r>
          </a:p>
          <a:p>
            <a:pPr>
              <a:lnSpc>
                <a:spcPct val="90000"/>
              </a:lnSpc>
            </a:pPr>
            <a:endParaRPr lang="fr-CA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fr-CA" dirty="0">
                <a:solidFill>
                  <a:srgbClr val="FFFFFF"/>
                </a:solidFill>
              </a:rPr>
              <a:t>Expliquer clairement, dès le début, les consignes ( respect des tours de parole, pas de tolérance pour le criage, etc.)</a:t>
            </a:r>
          </a:p>
          <a:p>
            <a:pPr>
              <a:lnSpc>
                <a:spcPct val="90000"/>
              </a:lnSpc>
            </a:pPr>
            <a:endParaRPr lang="fr-CA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fr-CA" dirty="0">
                <a:solidFill>
                  <a:srgbClr val="FFFFFF"/>
                </a:solidFill>
              </a:rPr>
              <a:t>On peut se partager l’animation avec une personne qui prend en notes les tours de parole</a:t>
            </a:r>
          </a:p>
          <a:p>
            <a:pPr>
              <a:lnSpc>
                <a:spcPct val="90000"/>
              </a:lnSpc>
            </a:pPr>
            <a:endParaRPr lang="fr-CA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fr-CA" dirty="0">
                <a:solidFill>
                  <a:srgbClr val="FFFFFF"/>
                </a:solidFill>
              </a:rPr>
              <a:t>Pour chaque point à l’ordre du jour : préciser le sujet, préciser si c’est un point d’information ou une décision, s'assurer que tout le monde comprend le sujet!</a:t>
            </a:r>
          </a:p>
          <a:p>
            <a:pPr>
              <a:lnSpc>
                <a:spcPct val="90000"/>
              </a:lnSpc>
            </a:pPr>
            <a:endParaRPr lang="fr-CA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fr-CA" dirty="0">
                <a:solidFill>
                  <a:srgbClr val="FFFFFF"/>
                </a:solidFill>
              </a:rPr>
              <a:t>À la fin de chaque point de décision : résumer la décision pour être certain que tout le monde a compris. </a:t>
            </a:r>
          </a:p>
          <a:p>
            <a:pPr>
              <a:lnSpc>
                <a:spcPct val="90000"/>
              </a:lnSpc>
            </a:pPr>
            <a:endParaRPr lang="fr-CA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fr-CA" dirty="0">
                <a:solidFill>
                  <a:srgbClr val="FFFFFF"/>
                </a:solidFill>
              </a:rPr>
              <a:t>SUGGESTION : ne pas finir un point en disant « ok, on a compris et on n’a plus le temps » !</a:t>
            </a:r>
          </a:p>
          <a:p>
            <a:pPr marL="0" indent="0">
              <a:lnSpc>
                <a:spcPct val="90000"/>
              </a:lnSpc>
              <a:buNone/>
            </a:pPr>
            <a:endParaRPr lang="fr-CA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r-CA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r-CA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fr-CA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fr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37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265050-FD84-47EF-A163-6A481836C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1B064D-F4EB-4312-AEEA-6AFDB257E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7041201-C3DD-4181-B0E0-5C960FFE5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29A678F-8D0F-4F98-85A6-797199C55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2463FFC-4B08-4AF2-AC5A-F681CE97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87C110A9-8F54-42F4-9B19-8D33F94DE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F5AD5FC-19DB-4C66-BDDA-043A6AAC9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52A3EAD-426D-4399-B7E0-81D26F700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F842EF93-A507-4796-A726-0D0A9B751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4F1410B-DBCE-471A-97C3-B96C0A7BB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BC8502-8D68-4CE4-B690-2EBB6BCC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6789D3E-0541-957A-7BE8-C231CDB3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fr-CA" sz="4400"/>
              <a:t>Les qualités d’une bonne animation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77CD7A-FE9E-475D-BF9C-78183B0B1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A81DFFC6-6C6C-FCE1-B8EC-230D2756C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302646"/>
              </p:ext>
            </p:extLst>
          </p:nvPr>
        </p:nvGraphicFramePr>
        <p:xfrm>
          <a:off x="4658020" y="284709"/>
          <a:ext cx="6678573" cy="6288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74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4680CF-BB27-A0E7-BFC5-C2B1383A5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5E2EAC-8BE8-9B55-DE99-6F5EF761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402BB1-AD74-DB50-3D92-096B82360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124500A-FC01-5370-4E02-6913FCD9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7338E9-C553-7387-CF1A-B8C3E8A2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ECE1F7C-D705-C1D5-8B46-2ED3802AD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D483B0F3-789C-AEAE-D740-51AB745390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83B268A-AEA7-80D0-0FC4-BB50C9D5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B30D956-DFEF-E7E4-7799-265F99F97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C2A3BA7D-BB31-B4A9-852E-6C5CD8054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48039A8-32C7-D2FB-2D46-8F3408DAE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C21567-C4B8-345F-753B-1E7883FE5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FDE9721-7994-053D-74DE-ED5963712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fr-CA" sz="4400" dirty="0"/>
              <a:t>Discipline, humour et respect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C87261-FF8F-BE3F-ED11-8B9E09386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C69637-67A0-F462-65CD-FDCD37B8AE04}"/>
              </a:ext>
            </a:extLst>
          </p:cNvPr>
          <p:cNvSpPr txBox="1"/>
          <p:nvPr/>
        </p:nvSpPr>
        <p:spPr>
          <a:xfrm>
            <a:off x="4984994" y="496712"/>
            <a:ext cx="64493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/>
              <a:t>Même si c’est inconfortable, c’est important d’appliquer les règles qu’on a expliqué au début de la rencontre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/>
              <a:t>C’est toujours à recommencer mais réunion après réunion, les participantes prennent des bonnes habitudes et les nouveaux/nouvelles suivent le groupe dans son fonctionnement</a:t>
            </a:r>
          </a:p>
          <a:p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/>
              <a:t>Si on a dit qu’on devait respecter les tours de parole, c’est important d’arrêter celui qui parle dans lever la main</a:t>
            </a:r>
          </a:p>
          <a:p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/>
              <a:t>Les autres personnes participantes apprécient quand on fait respecter les règles.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b="1" dirty="0">
                <a:solidFill>
                  <a:schemeClr val="bg1"/>
                </a:solidFill>
              </a:rPr>
              <a:t>ADOTPER UN CODE D’ETHIQUE EST UNE BONNE FAÇON DE METTRE TOUT LE MONDE SUR LA MÊME PAGE ET DE SUCSCITER UNE MEILLEURE ADHÉSION AUX RÈGLES DE FONCTIONNEMENT</a:t>
            </a:r>
          </a:p>
          <a:p>
            <a:endParaRPr lang="fr-CA" dirty="0"/>
          </a:p>
          <a:p>
            <a:r>
              <a:rPr lang="fr-CA" dirty="0"/>
              <a:t>Petit conseil : ne pas attendre que des 	problèmes arrivent pour se donner un code 	d’éthique (code de vie)</a:t>
            </a:r>
          </a:p>
        </p:txBody>
      </p:sp>
    </p:spTree>
    <p:extLst>
      <p:ext uri="{BB962C8B-B14F-4D97-AF65-F5344CB8AC3E}">
        <p14:creationId xmlns:p14="http://schemas.microsoft.com/office/powerpoint/2010/main" val="35435220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0e1e0a-1792-47f5-8cac-9b5bf7c9bfe8" xsi:nil="true"/>
    <lcf76f155ced4ddcb4097134ff3c332f xmlns="6db180ea-28c5-464f-8e1c-2ae60ee6416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65459F44CF04E8A0A2FE616CC9445" ma:contentTypeVersion="18" ma:contentTypeDescription="Crée un document." ma:contentTypeScope="" ma:versionID="9268a15e6cee9b30ccea4644bc6883a3">
  <xsd:schema xmlns:xsd="http://www.w3.org/2001/XMLSchema" xmlns:xs="http://www.w3.org/2001/XMLSchema" xmlns:p="http://schemas.microsoft.com/office/2006/metadata/properties" xmlns:ns2="6db180ea-28c5-464f-8e1c-2ae60ee6416a" xmlns:ns3="1b0e1e0a-1792-47f5-8cac-9b5bf7c9bfe8" targetNamespace="http://schemas.microsoft.com/office/2006/metadata/properties" ma:root="true" ma:fieldsID="c0ffd01f988069a69dfa18b6a83b57ff" ns2:_="" ns3:_="">
    <xsd:import namespace="6db180ea-28c5-464f-8e1c-2ae60ee6416a"/>
    <xsd:import namespace="1b0e1e0a-1792-47f5-8cac-9b5bf7c9bf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180ea-28c5-464f-8e1c-2ae60ee64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032b699c-60e8-404f-b313-7ab2d1c8d8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e1e0a-1792-47f5-8cac-9b5bf7c9bfe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b477f58-29f3-4525-b11d-af72fc7d9fb4}" ma:internalName="TaxCatchAll" ma:showField="CatchAllData" ma:web="1b0e1e0a-1792-47f5-8cac-9b5bf7c9bf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3A19F2-AD09-4F42-B359-4A402AE52F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2BC1CB-1C27-43B1-812B-838F1B577E17}">
  <ds:schemaRefs>
    <ds:schemaRef ds:uri="http://schemas.microsoft.com/office/2006/metadata/properties"/>
    <ds:schemaRef ds:uri="http://schemas.microsoft.com/office/infopath/2007/PartnerControls"/>
    <ds:schemaRef ds:uri="1b0e1e0a-1792-47f5-8cac-9b5bf7c9bfe8"/>
    <ds:schemaRef ds:uri="6db180ea-28c5-464f-8e1c-2ae60ee6416a"/>
  </ds:schemaRefs>
</ds:datastoreItem>
</file>

<file path=customXml/itemProps3.xml><?xml version="1.0" encoding="utf-8"?>
<ds:datastoreItem xmlns:ds="http://schemas.openxmlformats.org/officeDocument/2006/customXml" ds:itemID="{067098D3-5552-422D-8100-CCBC14D6A0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b180ea-28c5-464f-8e1c-2ae60ee6416a"/>
    <ds:schemaRef ds:uri="1b0e1e0a-1792-47f5-8cac-9b5bf7c9bf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1117</Words>
  <Application>Microsoft Office PowerPoint</Application>
  <PresentationFormat>Grand écran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Facette</vt:lpstr>
      <vt:lpstr> Combien de réunions avez-vous par mois ?</vt:lpstr>
      <vt:lpstr>Quelle différence entre une réunion, une formation et une activité ?</vt:lpstr>
      <vt:lpstr>Une réunion seulement si elle est nécessaire</vt:lpstr>
      <vt:lpstr>Une réunion en personne ou en zoom</vt:lpstr>
      <vt:lpstr>Une bonne réunion est agréable et conviviale</vt:lpstr>
      <vt:lpstr>Une bonne réunion est bien préparée</vt:lpstr>
      <vt:lpstr>Une bonne réunion est bien animée</vt:lpstr>
      <vt:lpstr>Les qualités d’une bonne animation</vt:lpstr>
      <vt:lpstr>Discipline, humour et respect</vt:lpstr>
      <vt:lpstr>Respect du sujet pour arriver à une conclusion</vt:lpstr>
      <vt:lpstr>Encourager la participation de tout le monde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Viannay</dc:creator>
  <cp:lastModifiedBy>Patricia Viannay</cp:lastModifiedBy>
  <cp:revision>2</cp:revision>
  <dcterms:created xsi:type="dcterms:W3CDTF">2025-02-19T21:01:28Z</dcterms:created>
  <dcterms:modified xsi:type="dcterms:W3CDTF">2025-02-28T14:43:40Z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0x01010096265459F44CF04E8A0A2FE616CC9445</vt:lpwstr>
  </property>
  <property fmtid="{D5CDD505-2E9C-101B-9397-08002B2CF9AE}" pid="3" name="MediaServiceImageTags">
    <vt:lpwstr/>
  </property>
</Properties>
</file>