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12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9" r:id="rId6"/>
    <p:sldId id="277" r:id="rId7"/>
    <p:sldId id="281" r:id="rId8"/>
    <p:sldId id="279" r:id="rId9"/>
    <p:sldId id="280" r:id="rId10"/>
    <p:sldId id="261" r:id="rId11"/>
    <p:sldId id="278" r:id="rId12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8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08/layout/VerticalCurvedList" loCatId="list" qsTypeId="urn:microsoft.com/office/officeart/2005/8/quickstyle/simple1" qsCatId="simple" csTypeId="urn:microsoft.com/office/officeart/2018/5/colors/Iconchunking_neutralicon_accent1_2" csCatId="accent1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defRPr cap="all"/>
          </a:pPr>
          <a:r>
            <a:rPr lang="fr-FR" noProof="0" dirty="0" smtClean="0">
              <a:solidFill>
                <a:schemeClr val="accent1"/>
              </a:solidFill>
            </a:rPr>
            <a:t>Favoriser la participation</a:t>
          </a:r>
          <a:r>
            <a:rPr lang="fr-FR" baseline="0" noProof="0" dirty="0" smtClean="0">
              <a:solidFill>
                <a:schemeClr val="accent1"/>
              </a:solidFill>
            </a:rPr>
            <a:t> et la vie associative</a:t>
          </a:r>
          <a:endParaRPr lang="fr-FR" noProof="0" dirty="0">
            <a:solidFill>
              <a:schemeClr val="accent1"/>
            </a:solidFill>
          </a:endParaRP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fr-FR" sz="1400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/>
          <a:endParaRPr lang="fr-FR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defRPr cap="all"/>
          </a:pPr>
          <a:r>
            <a:rPr lang="fr-FR" noProof="0" dirty="0" smtClean="0">
              <a:solidFill>
                <a:schemeClr val="accent1"/>
              </a:solidFill>
            </a:rPr>
            <a:t>Avis à l’office sur qualité des services</a:t>
          </a:r>
          <a:endParaRPr lang="fr-FR" noProof="0" dirty="0">
            <a:solidFill>
              <a:schemeClr val="accent1"/>
            </a:solidFill>
          </a:endParaRP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fr-FR" sz="1400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/>
          <a:endParaRPr lang="fr-FR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defRPr cap="all"/>
          </a:pPr>
          <a:r>
            <a:rPr lang="fr-FR" noProof="0" dirty="0" smtClean="0">
              <a:solidFill>
                <a:schemeClr val="accent1"/>
              </a:solidFill>
            </a:rPr>
            <a:t>Élection des locataires au CA et au comité de sélection</a:t>
          </a:r>
          <a:endParaRPr lang="fr-FR" noProof="0" dirty="0">
            <a:solidFill>
              <a:schemeClr val="accent1"/>
            </a:solidFill>
          </a:endParaRP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fr-FR" sz="1400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fr-FR" noProof="0" dirty="0"/>
        </a:p>
      </dgm:t>
    </dgm:pt>
    <dgm:pt modelId="{804947E5-9ACC-416F-B12C-5E8D1E342FFC}" type="pres">
      <dgm:prSet presAssocID="{7B62DEA7-9DCD-4B2E-9DC5-BE121C266A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587B5E1D-0E75-4F44-854F-4E2FC93D13B0}" type="pres">
      <dgm:prSet presAssocID="{7B62DEA7-9DCD-4B2E-9DC5-BE121C266AFD}" presName="Name1" presStyleCnt="0"/>
      <dgm:spPr/>
    </dgm:pt>
    <dgm:pt modelId="{D7EB821A-9A40-4975-B97C-FB06FBDEF0F0}" type="pres">
      <dgm:prSet presAssocID="{7B62DEA7-9DCD-4B2E-9DC5-BE121C266AFD}" presName="cycle" presStyleCnt="0"/>
      <dgm:spPr/>
    </dgm:pt>
    <dgm:pt modelId="{06FA2FF6-4E84-405E-A36A-F25BE5045074}" type="pres">
      <dgm:prSet presAssocID="{7B62DEA7-9DCD-4B2E-9DC5-BE121C266AFD}" presName="srcNode" presStyleLbl="node1" presStyleIdx="0" presStyleCnt="3"/>
      <dgm:spPr/>
    </dgm:pt>
    <dgm:pt modelId="{88C3B4D0-57A0-407B-87F2-AD9BD85D4DE7}" type="pres">
      <dgm:prSet presAssocID="{7B62DEA7-9DCD-4B2E-9DC5-BE121C266AFD}" presName="conn" presStyleLbl="parChTrans1D2" presStyleIdx="0" presStyleCnt="1"/>
      <dgm:spPr/>
      <dgm:t>
        <a:bodyPr/>
        <a:lstStyle/>
        <a:p>
          <a:endParaRPr lang="fr-FR"/>
        </a:p>
      </dgm:t>
    </dgm:pt>
    <dgm:pt modelId="{0C2817A7-AEAB-4CA5-83F7-47B02788855A}" type="pres">
      <dgm:prSet presAssocID="{7B62DEA7-9DCD-4B2E-9DC5-BE121C266AFD}" presName="extraNode" presStyleLbl="node1" presStyleIdx="0" presStyleCnt="3"/>
      <dgm:spPr/>
    </dgm:pt>
    <dgm:pt modelId="{2585EA8F-E3AC-4656-B2D3-4676B23D9E59}" type="pres">
      <dgm:prSet presAssocID="{7B62DEA7-9DCD-4B2E-9DC5-BE121C266AFD}" presName="dstNode" presStyleLbl="node1" presStyleIdx="0" presStyleCnt="3"/>
      <dgm:spPr/>
    </dgm:pt>
    <dgm:pt modelId="{F887C803-1A6D-4297-B616-77D883BCD07E}" type="pres">
      <dgm:prSet presAssocID="{41CDB9B8-E81E-41E7-AE89-8F6EDFC88D9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85D2C4-431B-4DD8-82F1-F3A35093AF7B}" type="pres">
      <dgm:prSet presAssocID="{41CDB9B8-E81E-41E7-AE89-8F6EDFC88D92}" presName="accent_1" presStyleCnt="0"/>
      <dgm:spPr/>
    </dgm:pt>
    <dgm:pt modelId="{055C0670-49B2-4EC8-A0F4-59006CD04165}" type="pres">
      <dgm:prSet presAssocID="{41CDB9B8-E81E-41E7-AE89-8F6EDFC88D92}" presName="accentRepeatNode" presStyleLbl="solidFgAcc1" presStyleIdx="0" presStyleCnt="3"/>
      <dgm:spPr/>
    </dgm:pt>
    <dgm:pt modelId="{0298EAB3-1543-41FD-81C8-9923475DA588}" type="pres">
      <dgm:prSet presAssocID="{4D7D34C7-9466-4514-BF51-7396C17436B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912B6-A1F0-4C3A-8FF9-5F4B015E646E}" type="pres">
      <dgm:prSet presAssocID="{4D7D34C7-9466-4514-BF51-7396C17436B5}" presName="accent_2" presStyleCnt="0"/>
      <dgm:spPr/>
    </dgm:pt>
    <dgm:pt modelId="{ED8AE726-C8D1-42AB-AA94-1DA2AADBD5EA}" type="pres">
      <dgm:prSet presAssocID="{4D7D34C7-9466-4514-BF51-7396C17436B5}" presName="accentRepeatNode" presStyleLbl="solidFgAcc1" presStyleIdx="1" presStyleCnt="3"/>
      <dgm:spPr/>
    </dgm:pt>
    <dgm:pt modelId="{CA1F7B3A-F0F3-4E48-8308-CFC14CC15341}" type="pres">
      <dgm:prSet presAssocID="{8E185869-F0D4-43E2-B08A-2F3E83EE98F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DA6F27-1B94-4239-93F3-FCC48A0FA815}" type="pres">
      <dgm:prSet presAssocID="{8E185869-F0D4-43E2-B08A-2F3E83EE98F3}" presName="accent_3" presStyleCnt="0"/>
      <dgm:spPr/>
    </dgm:pt>
    <dgm:pt modelId="{186C8635-645D-4DEC-8A56-213F2E8273F6}" type="pres">
      <dgm:prSet presAssocID="{8E185869-F0D4-43E2-B08A-2F3E83EE98F3}" presName="accentRepeatNode" presStyleLbl="solidFgAcc1" presStyleIdx="2" presStyleCnt="3"/>
      <dgm:spPr/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7E3A2CA-FDAB-4198-BD1F-AF71A4266E01}" type="presOf" srcId="{BA791450-8D1E-4A6F-B71D-2984D9E245C4}" destId="{88C3B4D0-57A0-407B-87F2-AD9BD85D4DE7}" srcOrd="0" destOrd="0" presId="urn:microsoft.com/office/officeart/2008/layout/VerticalCurvedList"/>
    <dgm:cxn modelId="{42EA9345-B1E1-4D51-9CB3-310917F47824}" type="presOf" srcId="{4D7D34C7-9466-4514-BF51-7396C17436B5}" destId="{0298EAB3-1543-41FD-81C8-9923475DA588}" srcOrd="0" destOrd="0" presId="urn:microsoft.com/office/officeart/2008/layout/VerticalCurvedList"/>
    <dgm:cxn modelId="{7CF14734-92F4-4254-B7AE-56381B1967C0}" type="presOf" srcId="{7B62DEA7-9DCD-4B2E-9DC5-BE121C266AFD}" destId="{804947E5-9ACC-416F-B12C-5E8D1E342FFC}" srcOrd="0" destOrd="0" presId="urn:microsoft.com/office/officeart/2008/layout/VerticalCurvedList"/>
    <dgm:cxn modelId="{61598B42-5F61-49AA-9CC1-B6A61FFEB2A8}" type="presOf" srcId="{41CDB9B8-E81E-41E7-AE89-8F6EDFC88D92}" destId="{F887C803-1A6D-4297-B616-77D883BCD07E}" srcOrd="0" destOrd="0" presId="urn:microsoft.com/office/officeart/2008/layout/VerticalCurved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BDDBE83C-25B6-440E-B56F-F03A1E5B9F41}" type="presOf" srcId="{8E185869-F0D4-43E2-B08A-2F3E83EE98F3}" destId="{CA1F7B3A-F0F3-4E48-8308-CFC14CC15341}" srcOrd="0" destOrd="0" presId="urn:microsoft.com/office/officeart/2008/layout/VerticalCurvedList"/>
    <dgm:cxn modelId="{817E59CB-596C-453B-AE46-2F6713C39F08}" type="presParOf" srcId="{804947E5-9ACC-416F-B12C-5E8D1E342FFC}" destId="{587B5E1D-0E75-4F44-854F-4E2FC93D13B0}" srcOrd="0" destOrd="0" presId="urn:microsoft.com/office/officeart/2008/layout/VerticalCurvedList"/>
    <dgm:cxn modelId="{BB334608-C6A6-4D7A-95EC-0E8D4E9E3C3C}" type="presParOf" srcId="{587B5E1D-0E75-4F44-854F-4E2FC93D13B0}" destId="{D7EB821A-9A40-4975-B97C-FB06FBDEF0F0}" srcOrd="0" destOrd="0" presId="urn:microsoft.com/office/officeart/2008/layout/VerticalCurvedList"/>
    <dgm:cxn modelId="{10C283FD-5D6C-4C5B-B309-333030CB4C48}" type="presParOf" srcId="{D7EB821A-9A40-4975-B97C-FB06FBDEF0F0}" destId="{06FA2FF6-4E84-405E-A36A-F25BE5045074}" srcOrd="0" destOrd="0" presId="urn:microsoft.com/office/officeart/2008/layout/VerticalCurvedList"/>
    <dgm:cxn modelId="{9DEC52B7-AB0E-4E73-8D44-CD572A592FB2}" type="presParOf" srcId="{D7EB821A-9A40-4975-B97C-FB06FBDEF0F0}" destId="{88C3B4D0-57A0-407B-87F2-AD9BD85D4DE7}" srcOrd="1" destOrd="0" presId="urn:microsoft.com/office/officeart/2008/layout/VerticalCurvedList"/>
    <dgm:cxn modelId="{9AD49427-F91C-4926-B61A-DA2DB74C4F81}" type="presParOf" srcId="{D7EB821A-9A40-4975-B97C-FB06FBDEF0F0}" destId="{0C2817A7-AEAB-4CA5-83F7-47B02788855A}" srcOrd="2" destOrd="0" presId="urn:microsoft.com/office/officeart/2008/layout/VerticalCurvedList"/>
    <dgm:cxn modelId="{04CF49C1-329E-48B4-8AA6-E340552B441D}" type="presParOf" srcId="{D7EB821A-9A40-4975-B97C-FB06FBDEF0F0}" destId="{2585EA8F-E3AC-4656-B2D3-4676B23D9E59}" srcOrd="3" destOrd="0" presId="urn:microsoft.com/office/officeart/2008/layout/VerticalCurvedList"/>
    <dgm:cxn modelId="{ECE40D30-DC42-4EE5-AE37-154CF5CC0AAD}" type="presParOf" srcId="{587B5E1D-0E75-4F44-854F-4E2FC93D13B0}" destId="{F887C803-1A6D-4297-B616-77D883BCD07E}" srcOrd="1" destOrd="0" presId="urn:microsoft.com/office/officeart/2008/layout/VerticalCurvedList"/>
    <dgm:cxn modelId="{5399B471-6C67-496A-8526-D34DD5FAFA85}" type="presParOf" srcId="{587B5E1D-0E75-4F44-854F-4E2FC93D13B0}" destId="{1E85D2C4-431B-4DD8-82F1-F3A35093AF7B}" srcOrd="2" destOrd="0" presId="urn:microsoft.com/office/officeart/2008/layout/VerticalCurvedList"/>
    <dgm:cxn modelId="{1A631FAA-2ADD-4745-B3EA-B4497A1946FE}" type="presParOf" srcId="{1E85D2C4-431B-4DD8-82F1-F3A35093AF7B}" destId="{055C0670-49B2-4EC8-A0F4-59006CD04165}" srcOrd="0" destOrd="0" presId="urn:microsoft.com/office/officeart/2008/layout/VerticalCurvedList"/>
    <dgm:cxn modelId="{5FEA70C2-2446-45D3-A9D6-F53745F7590A}" type="presParOf" srcId="{587B5E1D-0E75-4F44-854F-4E2FC93D13B0}" destId="{0298EAB3-1543-41FD-81C8-9923475DA588}" srcOrd="3" destOrd="0" presId="urn:microsoft.com/office/officeart/2008/layout/VerticalCurvedList"/>
    <dgm:cxn modelId="{5DF4DE1D-0B17-46FC-8EE9-6572944F8FFA}" type="presParOf" srcId="{587B5E1D-0E75-4F44-854F-4E2FC93D13B0}" destId="{735912B6-A1F0-4C3A-8FF9-5F4B015E646E}" srcOrd="4" destOrd="0" presId="urn:microsoft.com/office/officeart/2008/layout/VerticalCurvedList"/>
    <dgm:cxn modelId="{47913558-EBE3-46D4-B8BC-EFD93BF49756}" type="presParOf" srcId="{735912B6-A1F0-4C3A-8FF9-5F4B015E646E}" destId="{ED8AE726-C8D1-42AB-AA94-1DA2AADBD5EA}" srcOrd="0" destOrd="0" presId="urn:microsoft.com/office/officeart/2008/layout/VerticalCurvedList"/>
    <dgm:cxn modelId="{F1F0D9A4-B4C4-4141-9880-A1D032AE8845}" type="presParOf" srcId="{587B5E1D-0E75-4F44-854F-4E2FC93D13B0}" destId="{CA1F7B3A-F0F3-4E48-8308-CFC14CC15341}" srcOrd="5" destOrd="0" presId="urn:microsoft.com/office/officeart/2008/layout/VerticalCurvedList"/>
    <dgm:cxn modelId="{287A83ED-6771-4C24-9E9A-0EA9AB86D3F5}" type="presParOf" srcId="{587B5E1D-0E75-4F44-854F-4E2FC93D13B0}" destId="{4DDA6F27-1B94-4239-93F3-FCC48A0FA815}" srcOrd="6" destOrd="0" presId="urn:microsoft.com/office/officeart/2008/layout/VerticalCurvedList"/>
    <dgm:cxn modelId="{AA31DDBF-FE13-44CA-A62D-090B216715C3}" type="presParOf" srcId="{4DDA6F27-1B94-4239-93F3-FCC48A0FA815}" destId="{186C8635-645D-4DEC-8A56-213F2E8273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B4D0-57A0-407B-87F2-AD9BD85D4DE7}">
      <dsp:nvSpPr>
        <dsp:cNvPr id="0" name=""/>
        <dsp:cNvSpPr/>
      </dsp:nvSpPr>
      <dsp:spPr>
        <a:xfrm>
          <a:off x="-4105805" y="-630138"/>
          <a:ext cx="4892476" cy="4892476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7C803-1A6D-4297-B616-77D883BCD07E}">
      <dsp:nvSpPr>
        <dsp:cNvPr id="0" name=""/>
        <dsp:cNvSpPr/>
      </dsp:nvSpPr>
      <dsp:spPr>
        <a:xfrm>
          <a:off x="505906" y="363220"/>
          <a:ext cx="4669660" cy="72644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612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r-FR" sz="2000" kern="1200" noProof="0" dirty="0" smtClean="0">
              <a:solidFill>
                <a:schemeClr val="accent1"/>
              </a:solidFill>
            </a:rPr>
            <a:t>Favoriser la participation</a:t>
          </a:r>
          <a:r>
            <a:rPr lang="fr-FR" sz="2000" kern="1200" baseline="0" noProof="0" dirty="0" smtClean="0">
              <a:solidFill>
                <a:schemeClr val="accent1"/>
              </a:solidFill>
            </a:rPr>
            <a:t> et la vie associative</a:t>
          </a:r>
          <a:endParaRPr lang="fr-FR" sz="2000" kern="1200" noProof="0" dirty="0">
            <a:solidFill>
              <a:schemeClr val="accent1"/>
            </a:solidFill>
          </a:endParaRPr>
        </a:p>
      </dsp:txBody>
      <dsp:txXfrm>
        <a:off x="505906" y="363220"/>
        <a:ext cx="4669660" cy="726440"/>
      </dsp:txXfrm>
    </dsp:sp>
    <dsp:sp modelId="{055C0670-49B2-4EC8-A0F4-59006CD04165}">
      <dsp:nvSpPr>
        <dsp:cNvPr id="0" name=""/>
        <dsp:cNvSpPr/>
      </dsp:nvSpPr>
      <dsp:spPr>
        <a:xfrm>
          <a:off x="51881" y="27241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8EAB3-1543-41FD-81C8-9923475DA588}">
      <dsp:nvSpPr>
        <dsp:cNvPr id="0" name=""/>
        <dsp:cNvSpPr/>
      </dsp:nvSpPr>
      <dsp:spPr>
        <a:xfrm>
          <a:off x="769967" y="1452880"/>
          <a:ext cx="4405599" cy="72644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612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r-FR" sz="2000" kern="1200" noProof="0" dirty="0" smtClean="0">
              <a:solidFill>
                <a:schemeClr val="accent1"/>
              </a:solidFill>
            </a:rPr>
            <a:t>Avis à l’office sur qualité des services</a:t>
          </a:r>
          <a:endParaRPr lang="fr-FR" sz="2000" kern="1200" noProof="0" dirty="0">
            <a:solidFill>
              <a:schemeClr val="accent1"/>
            </a:solidFill>
          </a:endParaRPr>
        </a:p>
      </dsp:txBody>
      <dsp:txXfrm>
        <a:off x="769967" y="1452880"/>
        <a:ext cx="4405599" cy="726440"/>
      </dsp:txXfrm>
    </dsp:sp>
    <dsp:sp modelId="{ED8AE726-C8D1-42AB-AA94-1DA2AADBD5EA}">
      <dsp:nvSpPr>
        <dsp:cNvPr id="0" name=""/>
        <dsp:cNvSpPr/>
      </dsp:nvSpPr>
      <dsp:spPr>
        <a:xfrm>
          <a:off x="315942" y="136207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F7B3A-F0F3-4E48-8308-CFC14CC15341}">
      <dsp:nvSpPr>
        <dsp:cNvPr id="0" name=""/>
        <dsp:cNvSpPr/>
      </dsp:nvSpPr>
      <dsp:spPr>
        <a:xfrm>
          <a:off x="505906" y="2542540"/>
          <a:ext cx="4669660" cy="72644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612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r-FR" sz="2000" kern="1200" noProof="0" dirty="0" smtClean="0">
              <a:solidFill>
                <a:schemeClr val="accent1"/>
              </a:solidFill>
            </a:rPr>
            <a:t>Élection des locataires au CA et au comité de sélection</a:t>
          </a:r>
          <a:endParaRPr lang="fr-FR" sz="2000" kern="1200" noProof="0" dirty="0">
            <a:solidFill>
              <a:schemeClr val="accent1"/>
            </a:solidFill>
          </a:endParaRPr>
        </a:p>
      </dsp:txBody>
      <dsp:txXfrm>
        <a:off x="505906" y="2542540"/>
        <a:ext cx="4669660" cy="726440"/>
      </dsp:txXfrm>
    </dsp:sp>
    <dsp:sp modelId="{186C8635-645D-4DEC-8A56-213F2E8273F6}">
      <dsp:nvSpPr>
        <dsp:cNvPr id="0" name=""/>
        <dsp:cNvSpPr/>
      </dsp:nvSpPr>
      <dsp:spPr>
        <a:xfrm>
          <a:off x="51881" y="245173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00BD0-AF3D-4D2D-B729-6298C5BF0A77}" type="datetime1">
              <a:rPr lang="fr-FR" smtClean="0"/>
              <a:t>21/11/2023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3C96-0050-4238-9B32-4C2F1CE45C9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635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9F0C5-C66E-40C7-9C14-2869AF1CEA52}" type="datetime1">
              <a:rPr lang="fr-FR" smtClean="0"/>
              <a:pPr/>
              <a:t>21/11/2023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80141-BB8A-4935-9051-966DA15A5C1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008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0141-BB8A-4935-9051-966DA15A5C1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42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0141-BB8A-4935-9051-966DA15A5C1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147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0141-BB8A-4935-9051-966DA15A5C1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79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0141-BB8A-4935-9051-966DA15A5C1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69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0141-BB8A-4935-9051-966DA15A5C1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22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0141-BB8A-4935-9051-966DA15A5C1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45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2E9F79-C38F-4666-9F57-1A65D2F1D8CD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8647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5" name="Espace réservé d’image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71BA8-74BD-4F39-9EAC-035DCB09A526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6383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rtlCol="0" anchor="b"/>
          <a:lstStyle>
            <a:lvl1pPr algn="l">
              <a:defRPr sz="4200" b="1" cap="none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rtlCol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rtlCol="0" anchor="t"/>
          <a:lstStyle>
            <a:lvl1pPr marL="0" indent="0">
              <a:buFontTx/>
              <a:buNone/>
              <a:defRPr/>
            </a:lvl1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82EEA6-9307-46F2-B4CD-CC6A5102BCD4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6677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r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 rtlCol="0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rtlCol="0" anchor="t"/>
          <a:lstStyle>
            <a:lvl1pPr marL="0" indent="0">
              <a:buFontTx/>
              <a:buNone/>
              <a:defRPr/>
            </a:lvl1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39EA2-8B54-4F85-968D-E5D3BA28BF34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9796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84C78-0EC1-45E8-BE0F-2394BEDED948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1369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rtlCol="0" anchor="t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F746B4-713B-4D53-B327-005076D189B7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05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CB00F-AD83-437C-A6BD-6DB3EF73E1F0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8972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rtlCol="0" anchor="b"/>
          <a:lstStyle>
            <a:lvl1pPr algn="r">
              <a:defRPr sz="4800" b="1" cap="none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3394A6-67CF-4484-8692-57B46D172CD0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627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47A16F-B739-4D17-BD0E-310D9DC94D12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4678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199876-5167-4F5B-B012-A26F91FE9449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4048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6C8843-251E-4738-A398-26FB3F0F80E7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2079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C855C-5710-4F4B-A39F-9094A8C6DAD2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9998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DC30A3-871B-417F-8E7B-C84C74142731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1170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9" name="Espace réservé d’image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rtlCol="0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rtlCol="0"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 rtlCol="0"/>
          <a:lstStyle/>
          <a:p>
            <a:pPr rtl="0"/>
            <a:fld id="{61929FFA-B4E6-47E1-84D3-26B9A84C3844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5374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861FA121-F8C4-495C-9345-E49D55A0F1CA}" type="datetime1">
              <a:rPr lang="fr-FR" noProof="0" smtClean="0"/>
              <a:t>21/11/2023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91268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5DBD6C-E8A8-B349-AC85-61C44AAEA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8" y="414458"/>
            <a:ext cx="11143664" cy="60290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3632200"/>
            <a:ext cx="10572000" cy="1964862"/>
          </a:xfrm>
        </p:spPr>
        <p:txBody>
          <a:bodyPr rtlCol="0">
            <a:noAutofit/>
          </a:bodyPr>
          <a:lstStyle/>
          <a:p>
            <a:pPr rtl="0">
              <a:lnSpc>
                <a:spcPct val="90000"/>
              </a:lnSpc>
            </a:pPr>
            <a:r>
              <a:rPr lang="fr-FR" sz="7200" dirty="0" smtClean="0"/>
              <a:t>Rôle et fonctionnement du comité consultatif</a:t>
            </a:r>
            <a:endParaRPr lang="fr-FR" sz="72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9CA982C5-8822-5F41-B151-CBFC3278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4974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/>
              <a:t>Juin </a:t>
            </a:r>
            <a:r>
              <a:rPr lang="fr-FR" dirty="0" smtClean="0"/>
              <a:t>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02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 10">
            <a:extLst>
              <a:ext uri="{FF2B5EF4-FFF2-40B4-BE49-F238E27FC236}">
                <a16:creationId xmlns:a16="http://schemas.microsoft.com/office/drawing/2014/main" id="{60344C5B-468D-40BA-8562-BB2A6E423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Forme libre 23">
            <a:extLst>
              <a:ext uri="{FF2B5EF4-FFF2-40B4-BE49-F238E27FC236}">
                <a16:creationId xmlns:a16="http://schemas.microsoft.com/office/drawing/2014/main" id="{ECAA8197-DF89-4B95-92DB-575C8AFFA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765" y="359690"/>
            <a:ext cx="3269463" cy="4034815"/>
          </a:xfrm>
        </p:spPr>
        <p:txBody>
          <a:bodyPr rtlCol="0" anchor="t">
            <a:normAutofit/>
          </a:bodyPr>
          <a:lstStyle/>
          <a:p>
            <a:pPr rtl="0"/>
            <a:r>
              <a:rPr lang="fr-FR" sz="4400" dirty="0" smtClean="0"/>
              <a:t>Cadre législatif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634981"/>
            <a:ext cx="10554574" cy="3636511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Art. 58.2 – Droit de former une association reconnue et financée par l’office;</a:t>
            </a:r>
          </a:p>
          <a:p>
            <a:r>
              <a:rPr lang="fr-FR" sz="2000" dirty="0" smtClean="0"/>
              <a:t>Art. 58.8 – Droit d’obtenir les coordonnées des locataires;</a:t>
            </a:r>
          </a:p>
          <a:p>
            <a:r>
              <a:rPr lang="fr-FR" sz="2000" dirty="0" smtClean="0"/>
              <a:t>Art. 58.4 – Obligation de former un comité consultatif constitué des associations reconnues par l’office;</a:t>
            </a:r>
          </a:p>
          <a:p>
            <a:r>
              <a:rPr lang="fr-FR" sz="2000" dirty="0" smtClean="0"/>
              <a:t>Art. 57.7 – Droit d’élire 2 ou 3 locataires au CA de l’office;</a:t>
            </a:r>
          </a:p>
          <a:p>
            <a:r>
              <a:rPr lang="fr-FR" sz="2000" dirty="0" smtClean="0"/>
              <a:t>Art. 54 – Droit d’élire un ou une locataire au comité de sélection.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En conformité avec la directive sur la participation des locataires émise par la SHQ et mise à jour en 2023.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DD28AB-D394-1140-A4F3-F7FC038AA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14"/>
            <a:ext cx="6872137" cy="26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0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6409136-4F48-5248-8F4D-72F32D431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7" y="11"/>
            <a:ext cx="9143985" cy="6857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8176" y="447675"/>
            <a:ext cx="7773824" cy="15589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rtl="0"/>
            <a:r>
              <a:rPr lang="fr-FR" sz="6000" dirty="0" smtClean="0"/>
              <a:t>La mission du CCR</a:t>
            </a:r>
            <a:endParaRPr lang="fr-FR" sz="6000" dirty="0"/>
          </a:p>
        </p:txBody>
      </p:sp>
      <p:graphicFrame>
        <p:nvGraphicFramePr>
          <p:cNvPr id="11" name="Espace réservé du contenu 2" descr="Icône SmartArt">
            <a:extLst>
              <a:ext uri="{FF2B5EF4-FFF2-40B4-BE49-F238E27FC236}">
                <a16:creationId xmlns:a16="http://schemas.microsoft.com/office/drawing/2014/main" id="{E3ED3676-AF55-5243-80AF-E4C3CB787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393778"/>
              </p:ext>
            </p:extLst>
          </p:nvPr>
        </p:nvGraphicFramePr>
        <p:xfrm>
          <a:off x="6519333" y="2413000"/>
          <a:ext cx="5223934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855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Composition du CCR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7" y="2307364"/>
            <a:ext cx="11020143" cy="4178893"/>
          </a:xfrm>
        </p:spPr>
      </p:pic>
    </p:spTree>
    <p:extLst>
      <p:ext uri="{BB962C8B-B14F-4D97-AF65-F5344CB8AC3E}">
        <p14:creationId xmlns:p14="http://schemas.microsoft.com/office/powerpoint/2010/main" val="424161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4220" y="430680"/>
            <a:ext cx="6007694" cy="605622"/>
          </a:xfrm>
        </p:spPr>
        <p:txBody>
          <a:bodyPr>
            <a:noAutofit/>
          </a:bodyPr>
          <a:lstStyle/>
          <a:p>
            <a:r>
              <a:rPr lang="fr-FR" sz="4000" dirty="0" smtClean="0"/>
              <a:t>Rôle de l’office</a:t>
            </a:r>
            <a:endParaRPr lang="fr-FR" sz="4000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xfrm>
            <a:off x="6785361" y="0"/>
            <a:ext cx="6093883" cy="6858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0198" y="1414895"/>
            <a:ext cx="6298251" cy="5187297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800" dirty="0" smtClean="0"/>
              <a:t>Fournir gratuitement </a:t>
            </a:r>
            <a:r>
              <a:rPr lang="fr-FR" sz="1800" dirty="0"/>
              <a:t>les ordres du jour de même que les procès-verbaux et autres documents (budget, plan stratégique, rapport annuel, etc</a:t>
            </a:r>
            <a:r>
              <a:rPr lang="fr-FR" sz="1800" dirty="0" smtClean="0"/>
              <a:t>.) approuvés par le CA de l’office;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800" dirty="0" smtClean="0"/>
              <a:t>Informer </a:t>
            </a:r>
            <a:r>
              <a:rPr lang="fr-FR" sz="1800" dirty="0"/>
              <a:t>le CCR des projets de politiques ou règlements touchant directement les locataires au moins sept jours avant toute prise de décision à ce </a:t>
            </a:r>
            <a:r>
              <a:rPr lang="fr-FR" sz="1800" dirty="0" smtClean="0"/>
              <a:t>sujet;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800" dirty="0" smtClean="0"/>
              <a:t>Consulter </a:t>
            </a:r>
            <a:r>
              <a:rPr lang="fr-FR" sz="1800" dirty="0"/>
              <a:t>annuellement le CCR sur les orientations et les choix </a:t>
            </a:r>
            <a:r>
              <a:rPr lang="fr-FR" sz="1800" dirty="0" smtClean="0"/>
              <a:t>budgétaires ainsi </a:t>
            </a:r>
            <a:r>
              <a:rPr lang="fr-FR" sz="1800" dirty="0"/>
              <a:t>que sur l’élaboration du plan triennal de travaux </a:t>
            </a:r>
            <a:r>
              <a:rPr lang="fr-FR" sz="1800" dirty="0" smtClean="0"/>
              <a:t>majeurs;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800" dirty="0" smtClean="0"/>
              <a:t>Permettre </a:t>
            </a:r>
            <a:r>
              <a:rPr lang="fr-FR" sz="1800" dirty="0"/>
              <a:t>au CCR de rencontrer au moins une fois par année le conseil d’administration de l’OH</a:t>
            </a:r>
            <a:r>
              <a:rPr lang="fr-FR" sz="18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800" dirty="0" smtClean="0"/>
              <a:t> </a:t>
            </a:r>
            <a:r>
              <a:rPr lang="fr-FR" sz="1800" dirty="0"/>
              <a:t>• </a:t>
            </a:r>
            <a:r>
              <a:rPr lang="fr-FR" sz="1800" dirty="0" smtClean="0"/>
              <a:t>Publier </a:t>
            </a:r>
            <a:r>
              <a:rPr lang="fr-FR" sz="1800" dirty="0"/>
              <a:t>sur son site </a:t>
            </a:r>
            <a:r>
              <a:rPr lang="fr-FR" sz="1800" dirty="0" smtClean="0"/>
              <a:t>Internet l’adresse </a:t>
            </a:r>
            <a:r>
              <a:rPr lang="fr-FR" sz="1800" dirty="0"/>
              <a:t>courriel permettant aux locataires de contacter les locataires responsables du </a:t>
            </a:r>
            <a:r>
              <a:rPr lang="fr-FR" sz="1800" dirty="0" smtClean="0"/>
              <a:t>CCR</a:t>
            </a:r>
            <a:r>
              <a:rPr lang="fr-FR" sz="1800" dirty="0"/>
              <a:t>.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89873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 10">
            <a:extLst>
              <a:ext uri="{FF2B5EF4-FFF2-40B4-BE49-F238E27FC236}">
                <a16:creationId xmlns:a16="http://schemas.microsoft.com/office/drawing/2014/main" id="{60344C5B-468D-40BA-8562-BB2A6E423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Forme libre 23">
            <a:extLst>
              <a:ext uri="{FF2B5EF4-FFF2-40B4-BE49-F238E27FC236}">
                <a16:creationId xmlns:a16="http://schemas.microsoft.com/office/drawing/2014/main" id="{ECAA8197-DF89-4B95-92DB-575C8AFFA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765" y="359690"/>
            <a:ext cx="3545885" cy="4034815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4400" dirty="0" smtClean="0"/>
              <a:t>Directive sur la participation des locataires de la SHQ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748" y="2093719"/>
            <a:ext cx="6751177" cy="4177773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Une association regroupant tous les locataires est reconnue à titre de CCR;</a:t>
            </a:r>
          </a:p>
          <a:p>
            <a:r>
              <a:rPr lang="fr-FR" sz="2000" dirty="0" smtClean="0"/>
              <a:t>Le CCR est autonome, Il peut demander la présence de l’office;</a:t>
            </a:r>
          </a:p>
          <a:p>
            <a:r>
              <a:rPr lang="fr-FR" sz="2000" dirty="0" smtClean="0"/>
              <a:t>Le CCR doit adopter des règlements généraux assurant son bon fonctionnement;</a:t>
            </a:r>
          </a:p>
          <a:p>
            <a:r>
              <a:rPr lang="fr-FR" sz="2000" dirty="0" smtClean="0"/>
              <a:t>Les sommes résiduelles non versées aux associations de locataires doivent soutenir le CCR et ses projets convenus avec l’office;</a:t>
            </a:r>
          </a:p>
          <a:p>
            <a:r>
              <a:rPr lang="fr-FR" sz="2000" dirty="0" smtClean="0"/>
              <a:t>Le CCR peut élire (et révoquer) les locataires au CA et au comité de sélection de l’office.</a:t>
            </a:r>
          </a:p>
          <a:p>
            <a:r>
              <a:rPr lang="fr-FR" sz="2000" dirty="0" err="1" smtClean="0"/>
              <a:t>Un-e</a:t>
            </a:r>
            <a:r>
              <a:rPr lang="fr-FR" sz="2000" dirty="0" smtClean="0"/>
              <a:t> locataire </a:t>
            </a:r>
            <a:r>
              <a:rPr lang="fr-FR" sz="2000" dirty="0" err="1" smtClean="0"/>
              <a:t>élu-e</a:t>
            </a:r>
            <a:r>
              <a:rPr lang="fr-FR" sz="2000" dirty="0" smtClean="0"/>
              <a:t> au CA de l’office peut occuper un poste de responsabilité au CCR.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8283" y="427290"/>
            <a:ext cx="6751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Fonctionnement du CCR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035524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43" y="2882737"/>
            <a:ext cx="11032621" cy="4064993"/>
          </a:xfrm>
        </p:spPr>
        <p:txBody>
          <a:bodyPr rtlCol="0">
            <a:normAutofit fontScale="90000"/>
          </a:bodyPr>
          <a:lstStyle/>
          <a:p>
            <a:r>
              <a:rPr lang="fr-FR" sz="2800" dirty="0" smtClean="0"/>
              <a:t>1. Reconnaître que le CCR a besoin de l’Office pour améliorer les services et que l’office a besoin du CCR pour faire participer les locataires dans l’action bénévole;</a:t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>2. Accepter les faiblesses de notre partenaire et miser sur ses forces pour accomplir des projets en commun pour améliorer la vie en HLM;</a:t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>3. Établir un plan de travail conjoint avec 2 ou 3 objectifs tenant compte des priorités de l’office et des priorités du CCR.</a:t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>4. SURTOUT travailler ensemble à la réalisation de projets concrets.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70019" y="145279"/>
            <a:ext cx="11186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Les conditions essentielles à un bon partenariat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18046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6">
            <a:extLst>
              <a:ext uri="{FF2B5EF4-FFF2-40B4-BE49-F238E27FC236}">
                <a16:creationId xmlns:a16="http://schemas.microsoft.com/office/drawing/2014/main" id="{E5A10C92-5805-4C39-9BF6-507F3B966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5DBD6C-E8A8-B349-AC85-61C44AAEA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70" y="-11153"/>
            <a:ext cx="9144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C2CC41E-4EEC-4D67-B433-E1CDC5879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1153"/>
            <a:ext cx="12192001" cy="6880304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Forme libre 22">
            <a:extLst>
              <a:ext uri="{FF2B5EF4-FFF2-40B4-BE49-F238E27FC236}">
                <a16:creationId xmlns:a16="http://schemas.microsoft.com/office/drawing/2014/main" id="{B114AB90-13F9-48EF-BFF7-7634459AAF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97" y="2260959"/>
            <a:ext cx="10572000" cy="4528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fr-FR" sz="2800" dirty="0" smtClean="0"/>
              <a:t>1- En invitant la directrice à une partie des CA </a:t>
            </a:r>
            <a:r>
              <a:rPr lang="fr-FR" sz="2800" dirty="0" smtClean="0"/>
              <a:t>du CCR </a:t>
            </a:r>
            <a:r>
              <a:rPr lang="fr-FR" sz="2800" dirty="0" smtClean="0"/>
              <a:t>pour échanger sur nos actions;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2- En consultant </a:t>
            </a:r>
            <a:r>
              <a:rPr lang="fr-FR" sz="2800" dirty="0" smtClean="0"/>
              <a:t>le CCR </a:t>
            </a:r>
            <a:r>
              <a:rPr lang="fr-FR" sz="2800" dirty="0" smtClean="0"/>
              <a:t>sur les règlements, politiques ou autres pratiques touchant les locataires;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3- En formant, au besoin, un ou des comités conjoints sur des priorités communes ou des projets communautaires;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4- En évaluant les résultats de nos collaborations et en célébrant nos avancées et nos bénévoles.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810001" y="196553"/>
            <a:ext cx="938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Se faire confiance, bien communiquer et avoir du succès dans des projets positifs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15831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re guillemet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65459F44CF04E8A0A2FE616CC9445" ma:contentTypeVersion="16" ma:contentTypeDescription="Crée un document." ma:contentTypeScope="" ma:versionID="0c7c14f9267df08e35ad8b54f7b1e84a">
  <xsd:schema xmlns:xsd="http://www.w3.org/2001/XMLSchema" xmlns:xs="http://www.w3.org/2001/XMLSchema" xmlns:p="http://schemas.microsoft.com/office/2006/metadata/properties" xmlns:ns2="6db180ea-28c5-464f-8e1c-2ae60ee6416a" xmlns:ns3="1b0e1e0a-1792-47f5-8cac-9b5bf7c9bfe8" targetNamespace="http://schemas.microsoft.com/office/2006/metadata/properties" ma:root="true" ma:fieldsID="b5ec9ece3f19cd93bab1b726a033befb" ns2:_="" ns3:_="">
    <xsd:import namespace="6db180ea-28c5-464f-8e1c-2ae60ee6416a"/>
    <xsd:import namespace="1b0e1e0a-1792-47f5-8cac-9b5bf7c9b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180ea-28c5-464f-8e1c-2ae60ee64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32b699c-60e8-404f-b313-7ab2d1c8d8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e1e0a-1792-47f5-8cac-9b5bf7c9bfe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b477f58-29f3-4525-b11d-af72fc7d9fb4}" ma:internalName="TaxCatchAll" ma:showField="CatchAllData" ma:web="1b0e1e0a-1792-47f5-8cac-9b5bf7c9b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db180ea-28c5-464f-8e1c-2ae60ee6416a" xsi:nil="true"/>
    <TaxCatchAll xmlns="1b0e1e0a-1792-47f5-8cac-9b5bf7c9bfe8" xsi:nil="true"/>
    <lcf76f155ced4ddcb4097134ff3c332f xmlns="6db180ea-28c5-464f-8e1c-2ae60ee641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D8CA2E-8B16-4096-95E2-945585B3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2FD195-43C2-4D3B-9418-6C91843BC1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180ea-28c5-464f-8e1c-2ae60ee6416a"/>
    <ds:schemaRef ds:uri="1b0e1e0a-1792-47f5-8cac-9b5bf7c9b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FDB075-32D3-45D6-B446-788704F8FD25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6db180ea-28c5-464f-8e1c-2ae60ee6416a"/>
    <ds:schemaRef ds:uri="http://schemas.microsoft.com/office/infopath/2007/PartnerControls"/>
    <ds:schemaRef ds:uri="1b0e1e0a-1792-47f5-8cac-9b5bf7c9bfe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pour les agences</Template>
  <TotalTime>0</TotalTime>
  <Words>567</Words>
  <Application>Microsoft Office PowerPoint</Application>
  <PresentationFormat>Grand écran</PresentationFormat>
  <Paragraphs>39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Wingdings</vt:lpstr>
      <vt:lpstr>Wingdings 2</vt:lpstr>
      <vt:lpstr>Entre guillemets</vt:lpstr>
      <vt:lpstr>Rôle et fonctionnement du comité consultatif</vt:lpstr>
      <vt:lpstr>Cadre législatif</vt:lpstr>
      <vt:lpstr>La mission du CCR</vt:lpstr>
      <vt:lpstr>Composition du CCR</vt:lpstr>
      <vt:lpstr>Rôle de l’office</vt:lpstr>
      <vt:lpstr>Directive sur la participation des locataires de la SHQ</vt:lpstr>
      <vt:lpstr>1. Reconnaître que le CCR a besoin de l’Office pour améliorer les services et que l’office a besoin du CCR pour faire participer les locataires dans l’action bénévole;  2. Accepter les faiblesses de notre partenaire et miser sur ses forces pour accomplir des projets en commun pour améliorer la vie en HLM;  3. Établir un plan de travail conjoint avec 2 ou 3 objectifs tenant compte des priorités de l’office et des priorités du CCR.  4. SURTOUT travailler ensemble à la réalisation de projets concrets. </vt:lpstr>
      <vt:lpstr>1- En invitant la directrice à une partie des CA du CCR pour échanger sur nos actions;  2- En consultant le CCR sur les règlements, politiques ou autres pratiques touchant les locataires;  3- En formant, au besoin, un ou des comités conjoints sur des priorités communes ou des projets communautaires;  4- En évaluant les résultats de nos collaborations et en célébrant nos avancées et nos bénévoles.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2023-01-13T13:36:57Z</dcterms:created>
  <dcterms:modified xsi:type="dcterms:W3CDTF">2023-11-21T20:19:29Z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